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7FFFF1FA_7A5740BB.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31" r:id="rId3"/>
  </p:sldMasterIdLst>
  <p:notesMasterIdLst>
    <p:notesMasterId r:id="rId34"/>
  </p:notesMasterIdLst>
  <p:handoutMasterIdLst>
    <p:handoutMasterId r:id="rId35"/>
  </p:handoutMasterIdLst>
  <p:sldIdLst>
    <p:sldId id="2147480048" r:id="rId4"/>
    <p:sldId id="2147480042" r:id="rId5"/>
    <p:sldId id="2147480013" r:id="rId6"/>
    <p:sldId id="2147480043" r:id="rId7"/>
    <p:sldId id="2147480057" r:id="rId8"/>
    <p:sldId id="2147480053" r:id="rId9"/>
    <p:sldId id="2147480017" r:id="rId10"/>
    <p:sldId id="2147480054" r:id="rId11"/>
    <p:sldId id="2147480055" r:id="rId12"/>
    <p:sldId id="2147480056" r:id="rId13"/>
    <p:sldId id="2147480008" r:id="rId14"/>
    <p:sldId id="2147480058" r:id="rId15"/>
    <p:sldId id="2147480059" r:id="rId16"/>
    <p:sldId id="2147480060" r:id="rId17"/>
    <p:sldId id="2147480061" r:id="rId18"/>
    <p:sldId id="2147480062" r:id="rId19"/>
    <p:sldId id="2147480063" r:id="rId20"/>
    <p:sldId id="2147480064" r:id="rId21"/>
    <p:sldId id="2147480065" r:id="rId22"/>
    <p:sldId id="2147480066" r:id="rId23"/>
    <p:sldId id="2147480067" r:id="rId24"/>
    <p:sldId id="2147480068" r:id="rId25"/>
    <p:sldId id="2147480029" r:id="rId26"/>
    <p:sldId id="2147480069" r:id="rId27"/>
    <p:sldId id="2147480035" r:id="rId28"/>
    <p:sldId id="2147480070" r:id="rId29"/>
    <p:sldId id="2147480047" r:id="rId30"/>
    <p:sldId id="2147480071" r:id="rId31"/>
    <p:sldId id="2147480007" r:id="rId32"/>
    <p:sldId id="2147480072"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187390-5490-47AB-A728-1EF55CA055C7}">
          <p14:sldIdLst>
            <p14:sldId id="2147480048"/>
            <p14:sldId id="2147480042"/>
            <p14:sldId id="2147480013"/>
            <p14:sldId id="2147480043"/>
            <p14:sldId id="2147480057"/>
            <p14:sldId id="2147480053"/>
            <p14:sldId id="2147480017"/>
            <p14:sldId id="2147480054"/>
            <p14:sldId id="2147480055"/>
            <p14:sldId id="2147480056"/>
            <p14:sldId id="2147480008"/>
            <p14:sldId id="2147480058"/>
            <p14:sldId id="2147480059"/>
            <p14:sldId id="2147480060"/>
            <p14:sldId id="2147480061"/>
            <p14:sldId id="2147480062"/>
            <p14:sldId id="2147480063"/>
            <p14:sldId id="2147480064"/>
            <p14:sldId id="2147480065"/>
            <p14:sldId id="2147480066"/>
            <p14:sldId id="2147480067"/>
            <p14:sldId id="2147480068"/>
            <p14:sldId id="2147480029"/>
            <p14:sldId id="2147480069"/>
            <p14:sldId id="2147480035"/>
            <p14:sldId id="2147480070"/>
            <p14:sldId id="2147480047"/>
            <p14:sldId id="2147480071"/>
            <p14:sldId id="2147480007"/>
            <p14:sldId id="21474800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1B7A31-80F5-F25F-F157-DC4F41DFA4BE}" name="Nick Minar" initials="NM" userId="S::nminar@naf.org::3898b758-be0e-43c5-be0d-34c13f20ef1d" providerId="AD"/>
  <p188:author id="{A66EB153-3AC6-C9D4-2D34-06EB81174A37}" name="Liu, Maggie" initials="ML" userId="S::maggieliu4@kpmg.com::32d04411-ac70-4a09-9461-ad470a47af35" providerId="AD"/>
  <p188:author id="{788CFBBB-048C-7024-697A-37EA5987B7C1}" name="Gibbs, Jennifer E" initials="JG" userId="S::jennifergibbs@kpmg.com::a78c96f4-2c5f-43a3-91cc-d8e1c6ccec8e" providerId="AD"/>
  <p188:author id="{151181DD-82AB-8601-C78B-1F991E22C5DA}" name="Whitehead, Anita V" initials="AW" userId="S::awhitehead@kpmg.com::202885cd-2ed3-47cc-acc7-247bcfad04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1E49E2"/>
    <a:srgbClr val="006A4F"/>
    <a:srgbClr val="32B04A"/>
    <a:srgbClr val="F1F5F9"/>
    <a:srgbClr val="009EC9"/>
    <a:srgbClr val="737572"/>
    <a:srgbClr val="FFFF00"/>
    <a:srgbClr val="7B7BA7"/>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58101" autoAdjust="0"/>
  </p:normalViewPr>
  <p:slideViewPr>
    <p:cSldViewPr snapToGrid="0">
      <p:cViewPr varScale="1">
        <p:scale>
          <a:sx n="52" d="100"/>
          <a:sy n="52" d="100"/>
        </p:scale>
        <p:origin x="1795" y="58"/>
      </p:cViewPr>
      <p:guideLst/>
    </p:cSldViewPr>
  </p:slideViewPr>
  <p:notesTextViewPr>
    <p:cViewPr>
      <p:scale>
        <a:sx n="3" d="2"/>
        <a:sy n="3" d="2"/>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Minar" userId="3898b758-be0e-43c5-be0d-34c13f20ef1d" providerId="ADAL" clId="{E384F367-DDC7-4367-B16F-835C61CBFF37}"/>
    <pc:docChg chg="delSld modSld modSection">
      <pc:chgData name="Nick Minar" userId="3898b758-be0e-43c5-be0d-34c13f20ef1d" providerId="ADAL" clId="{E384F367-DDC7-4367-B16F-835C61CBFF37}" dt="2024-06-14T21:54:38.917" v="45" actId="6549"/>
      <pc:docMkLst>
        <pc:docMk/>
      </pc:docMkLst>
      <pc:sldChg chg="modNotesTx">
        <pc:chgData name="Nick Minar" userId="3898b758-be0e-43c5-be0d-34c13f20ef1d" providerId="ADAL" clId="{E384F367-DDC7-4367-B16F-835C61CBFF37}" dt="2024-06-14T21:54:38.917" v="45" actId="6549"/>
        <pc:sldMkLst>
          <pc:docMk/>
          <pc:sldMk cId="1072757943" sldId="2147480007"/>
        </pc:sldMkLst>
      </pc:sldChg>
      <pc:sldChg chg="modNotesTx">
        <pc:chgData name="Nick Minar" userId="3898b758-be0e-43c5-be0d-34c13f20ef1d" providerId="ADAL" clId="{E384F367-DDC7-4367-B16F-835C61CBFF37}" dt="2024-06-14T21:51:46.785" v="18" actId="20577"/>
        <pc:sldMkLst>
          <pc:docMk/>
          <pc:sldMk cId="4095690417" sldId="2147480008"/>
        </pc:sldMkLst>
      </pc:sldChg>
      <pc:sldChg chg="modNotesTx">
        <pc:chgData name="Nick Minar" userId="3898b758-be0e-43c5-be0d-34c13f20ef1d" providerId="ADAL" clId="{E384F367-DDC7-4367-B16F-835C61CBFF37}" dt="2024-06-14T21:49:57.906" v="9" actId="20577"/>
        <pc:sldMkLst>
          <pc:docMk/>
          <pc:sldMk cId="894380824" sldId="2147480013"/>
        </pc:sldMkLst>
      </pc:sldChg>
      <pc:sldChg chg="modNotesTx">
        <pc:chgData name="Nick Minar" userId="3898b758-be0e-43c5-be0d-34c13f20ef1d" providerId="ADAL" clId="{E384F367-DDC7-4367-B16F-835C61CBFF37}" dt="2024-06-14T21:50:36.706" v="14" actId="20577"/>
        <pc:sldMkLst>
          <pc:docMk/>
          <pc:sldMk cId="3116125550" sldId="2147480017"/>
        </pc:sldMkLst>
      </pc:sldChg>
      <pc:sldChg chg="modNotesTx">
        <pc:chgData name="Nick Minar" userId="3898b758-be0e-43c5-be0d-34c13f20ef1d" providerId="ADAL" clId="{E384F367-DDC7-4367-B16F-835C61CBFF37}" dt="2024-06-14T21:53:36.526" v="33" actId="20577"/>
        <pc:sldMkLst>
          <pc:docMk/>
          <pc:sldMk cId="3161491464" sldId="2147480029"/>
        </pc:sldMkLst>
      </pc:sldChg>
      <pc:sldChg chg="del">
        <pc:chgData name="Nick Minar" userId="3898b758-be0e-43c5-be0d-34c13f20ef1d" providerId="ADAL" clId="{E384F367-DDC7-4367-B16F-835C61CBFF37}" dt="2024-06-14T21:50:02.181" v="10" actId="47"/>
        <pc:sldMkLst>
          <pc:docMk/>
          <pc:sldMk cId="2193565225" sldId="2147480031"/>
        </pc:sldMkLst>
      </pc:sldChg>
      <pc:sldChg chg="del">
        <pc:chgData name="Nick Minar" userId="3898b758-be0e-43c5-be0d-34c13f20ef1d" providerId="ADAL" clId="{E384F367-DDC7-4367-B16F-835C61CBFF37}" dt="2024-06-14T21:49:51.638" v="8" actId="47"/>
        <pc:sldMkLst>
          <pc:docMk/>
          <pc:sldMk cId="183759121" sldId="2147480032"/>
        </pc:sldMkLst>
      </pc:sldChg>
      <pc:sldChg chg="del">
        <pc:chgData name="Nick Minar" userId="3898b758-be0e-43c5-be0d-34c13f20ef1d" providerId="ADAL" clId="{E384F367-DDC7-4367-B16F-835C61CBFF37}" dt="2024-06-14T21:53:48.444" v="35" actId="47"/>
        <pc:sldMkLst>
          <pc:docMk/>
          <pc:sldMk cId="4218266661" sldId="2147480034"/>
        </pc:sldMkLst>
      </pc:sldChg>
      <pc:sldChg chg="modNotesTx">
        <pc:chgData name="Nick Minar" userId="3898b758-be0e-43c5-be0d-34c13f20ef1d" providerId="ADAL" clId="{E384F367-DDC7-4367-B16F-835C61CBFF37}" dt="2024-06-14T21:53:54.562" v="36" actId="20577"/>
        <pc:sldMkLst>
          <pc:docMk/>
          <pc:sldMk cId="3920341223" sldId="2147480035"/>
        </pc:sldMkLst>
      </pc:sldChg>
      <pc:sldChg chg="modSp mod modNotesTx">
        <pc:chgData name="Nick Minar" userId="3898b758-be0e-43c5-be0d-34c13f20ef1d" providerId="ADAL" clId="{E384F367-DDC7-4367-B16F-835C61CBFF37}" dt="2024-06-14T21:49:48.219" v="7" actId="20577"/>
        <pc:sldMkLst>
          <pc:docMk/>
          <pc:sldMk cId="3676078844" sldId="2147480042"/>
        </pc:sldMkLst>
        <pc:spChg chg="mod">
          <ac:chgData name="Nick Minar" userId="3898b758-be0e-43c5-be0d-34c13f20ef1d" providerId="ADAL" clId="{E384F367-DDC7-4367-B16F-835C61CBFF37}" dt="2024-06-14T21:49:39.485" v="6" actId="20577"/>
          <ac:spMkLst>
            <pc:docMk/>
            <pc:sldMk cId="3676078844" sldId="2147480042"/>
            <ac:spMk id="12" creationId="{965FBFE5-FA05-4E2A-ABC8-1CF10C99E83B}"/>
          </ac:spMkLst>
        </pc:spChg>
      </pc:sldChg>
      <pc:sldChg chg="modNotesTx">
        <pc:chgData name="Nick Minar" userId="3898b758-be0e-43c5-be0d-34c13f20ef1d" providerId="ADAL" clId="{E384F367-DDC7-4367-B16F-835C61CBFF37}" dt="2024-06-14T21:50:07.690" v="11" actId="20577"/>
        <pc:sldMkLst>
          <pc:docMk/>
          <pc:sldMk cId="4176420049" sldId="2147480043"/>
        </pc:sldMkLst>
      </pc:sldChg>
      <pc:sldChg chg="modNotesTx">
        <pc:chgData name="Nick Minar" userId="3898b758-be0e-43c5-be0d-34c13f20ef1d" providerId="ADAL" clId="{E384F367-DDC7-4367-B16F-835C61CBFF37}" dt="2024-06-14T21:54:13.150" v="38" actId="20577"/>
        <pc:sldMkLst>
          <pc:docMk/>
          <pc:sldMk cId="1539095162" sldId="2147480047"/>
        </pc:sldMkLst>
      </pc:sldChg>
      <pc:sldChg chg="modNotesTx">
        <pc:chgData name="Nick Minar" userId="3898b758-be0e-43c5-be0d-34c13f20ef1d" providerId="ADAL" clId="{E384F367-DDC7-4367-B16F-835C61CBFF37}" dt="2024-06-14T21:49:28.404" v="0" actId="20577"/>
        <pc:sldMkLst>
          <pc:docMk/>
          <pc:sldMk cId="356056557" sldId="2147480048"/>
        </pc:sldMkLst>
      </pc:sldChg>
      <pc:sldChg chg="modNotesTx">
        <pc:chgData name="Nick Minar" userId="3898b758-be0e-43c5-be0d-34c13f20ef1d" providerId="ADAL" clId="{E384F367-DDC7-4367-B16F-835C61CBFF37}" dt="2024-06-14T21:50:25.388" v="13" actId="20577"/>
        <pc:sldMkLst>
          <pc:docMk/>
          <pc:sldMk cId="2963127094" sldId="2147480053"/>
        </pc:sldMkLst>
      </pc:sldChg>
      <pc:sldChg chg="modNotesTx">
        <pc:chgData name="Nick Minar" userId="3898b758-be0e-43c5-be0d-34c13f20ef1d" providerId="ADAL" clId="{E384F367-DDC7-4367-B16F-835C61CBFF37}" dt="2024-06-14T21:50:49.624" v="15" actId="20577"/>
        <pc:sldMkLst>
          <pc:docMk/>
          <pc:sldMk cId="21580863" sldId="2147480054"/>
        </pc:sldMkLst>
      </pc:sldChg>
      <pc:sldChg chg="modNotesTx">
        <pc:chgData name="Nick Minar" userId="3898b758-be0e-43c5-be0d-34c13f20ef1d" providerId="ADAL" clId="{E384F367-DDC7-4367-B16F-835C61CBFF37}" dt="2024-06-14T21:51:26.298" v="16" actId="20577"/>
        <pc:sldMkLst>
          <pc:docMk/>
          <pc:sldMk cId="803824911" sldId="2147480055"/>
        </pc:sldMkLst>
      </pc:sldChg>
      <pc:sldChg chg="modNotesTx">
        <pc:chgData name="Nick Minar" userId="3898b758-be0e-43c5-be0d-34c13f20ef1d" providerId="ADAL" clId="{E384F367-DDC7-4367-B16F-835C61CBFF37}" dt="2024-06-14T21:51:36.831" v="17" actId="20577"/>
        <pc:sldMkLst>
          <pc:docMk/>
          <pc:sldMk cId="1327226578" sldId="2147480056"/>
        </pc:sldMkLst>
      </pc:sldChg>
      <pc:sldChg chg="modNotesTx">
        <pc:chgData name="Nick Minar" userId="3898b758-be0e-43c5-be0d-34c13f20ef1d" providerId="ADAL" clId="{E384F367-DDC7-4367-B16F-835C61CBFF37}" dt="2024-06-14T21:50:16.140" v="12" actId="20577"/>
        <pc:sldMkLst>
          <pc:docMk/>
          <pc:sldMk cId="1656007998" sldId="2147480057"/>
        </pc:sldMkLst>
      </pc:sldChg>
      <pc:sldChg chg="modNotesTx">
        <pc:chgData name="Nick Minar" userId="3898b758-be0e-43c5-be0d-34c13f20ef1d" providerId="ADAL" clId="{E384F367-DDC7-4367-B16F-835C61CBFF37}" dt="2024-06-14T21:51:55.397" v="19" actId="20577"/>
        <pc:sldMkLst>
          <pc:docMk/>
          <pc:sldMk cId="2052538555" sldId="2147480058"/>
        </pc:sldMkLst>
      </pc:sldChg>
      <pc:sldChg chg="modNotesTx">
        <pc:chgData name="Nick Minar" userId="3898b758-be0e-43c5-be0d-34c13f20ef1d" providerId="ADAL" clId="{E384F367-DDC7-4367-B16F-835C61CBFF37}" dt="2024-06-14T21:52:15.950" v="22" actId="20577"/>
        <pc:sldMkLst>
          <pc:docMk/>
          <pc:sldMk cId="3580324883" sldId="2147480059"/>
        </pc:sldMkLst>
      </pc:sldChg>
      <pc:sldChg chg="modNotesTx">
        <pc:chgData name="Nick Minar" userId="3898b758-be0e-43c5-be0d-34c13f20ef1d" providerId="ADAL" clId="{E384F367-DDC7-4367-B16F-835C61CBFF37}" dt="2024-06-14T21:52:22.899" v="23" actId="20577"/>
        <pc:sldMkLst>
          <pc:docMk/>
          <pc:sldMk cId="3548950698" sldId="2147480060"/>
        </pc:sldMkLst>
      </pc:sldChg>
      <pc:sldChg chg="modNotesTx">
        <pc:chgData name="Nick Minar" userId="3898b758-be0e-43c5-be0d-34c13f20ef1d" providerId="ADAL" clId="{E384F367-DDC7-4367-B16F-835C61CBFF37}" dt="2024-06-14T21:52:33.153" v="24" actId="20577"/>
        <pc:sldMkLst>
          <pc:docMk/>
          <pc:sldMk cId="1213184838" sldId="2147480061"/>
        </pc:sldMkLst>
      </pc:sldChg>
      <pc:sldChg chg="modNotesTx">
        <pc:chgData name="Nick Minar" userId="3898b758-be0e-43c5-be0d-34c13f20ef1d" providerId="ADAL" clId="{E384F367-DDC7-4367-B16F-835C61CBFF37}" dt="2024-06-14T21:52:39.935" v="25" actId="20577"/>
        <pc:sldMkLst>
          <pc:docMk/>
          <pc:sldMk cId="2383884989" sldId="2147480062"/>
        </pc:sldMkLst>
      </pc:sldChg>
      <pc:sldChg chg="modNotesTx">
        <pc:chgData name="Nick Minar" userId="3898b758-be0e-43c5-be0d-34c13f20ef1d" providerId="ADAL" clId="{E384F367-DDC7-4367-B16F-835C61CBFF37}" dt="2024-06-14T21:52:50.308" v="26" actId="20577"/>
        <pc:sldMkLst>
          <pc:docMk/>
          <pc:sldMk cId="25421521" sldId="2147480063"/>
        </pc:sldMkLst>
      </pc:sldChg>
      <pc:sldChg chg="modNotesTx">
        <pc:chgData name="Nick Minar" userId="3898b758-be0e-43c5-be0d-34c13f20ef1d" providerId="ADAL" clId="{E384F367-DDC7-4367-B16F-835C61CBFF37}" dt="2024-06-14T21:52:56.614" v="27" actId="20577"/>
        <pc:sldMkLst>
          <pc:docMk/>
          <pc:sldMk cId="3696553345" sldId="2147480064"/>
        </pc:sldMkLst>
      </pc:sldChg>
      <pc:sldChg chg="modNotesTx">
        <pc:chgData name="Nick Minar" userId="3898b758-be0e-43c5-be0d-34c13f20ef1d" providerId="ADAL" clId="{E384F367-DDC7-4367-B16F-835C61CBFF37}" dt="2024-06-14T21:53:02.980" v="28" actId="20577"/>
        <pc:sldMkLst>
          <pc:docMk/>
          <pc:sldMk cId="676645317" sldId="2147480065"/>
        </pc:sldMkLst>
      </pc:sldChg>
      <pc:sldChg chg="modNotesTx">
        <pc:chgData name="Nick Minar" userId="3898b758-be0e-43c5-be0d-34c13f20ef1d" providerId="ADAL" clId="{E384F367-DDC7-4367-B16F-835C61CBFF37}" dt="2024-06-14T21:53:10.069" v="29" actId="20577"/>
        <pc:sldMkLst>
          <pc:docMk/>
          <pc:sldMk cId="3248639821" sldId="2147480066"/>
        </pc:sldMkLst>
      </pc:sldChg>
      <pc:sldChg chg="modNotesTx">
        <pc:chgData name="Nick Minar" userId="3898b758-be0e-43c5-be0d-34c13f20ef1d" providerId="ADAL" clId="{E384F367-DDC7-4367-B16F-835C61CBFF37}" dt="2024-06-14T21:53:16.777" v="30" actId="20577"/>
        <pc:sldMkLst>
          <pc:docMk/>
          <pc:sldMk cId="231400822" sldId="2147480067"/>
        </pc:sldMkLst>
      </pc:sldChg>
      <pc:sldChg chg="modNotesTx">
        <pc:chgData name="Nick Minar" userId="3898b758-be0e-43c5-be0d-34c13f20ef1d" providerId="ADAL" clId="{E384F367-DDC7-4367-B16F-835C61CBFF37}" dt="2024-06-14T21:53:25.492" v="32" actId="20577"/>
        <pc:sldMkLst>
          <pc:docMk/>
          <pc:sldMk cId="3026988899" sldId="2147480068"/>
        </pc:sldMkLst>
      </pc:sldChg>
      <pc:sldChg chg="modNotesTx">
        <pc:chgData name="Nick Minar" userId="3898b758-be0e-43c5-be0d-34c13f20ef1d" providerId="ADAL" clId="{E384F367-DDC7-4367-B16F-835C61CBFF37}" dt="2024-06-14T21:53:45.250" v="34" actId="20577"/>
        <pc:sldMkLst>
          <pc:docMk/>
          <pc:sldMk cId="2327778424" sldId="2147480069"/>
        </pc:sldMkLst>
      </pc:sldChg>
      <pc:sldChg chg="modNotesTx">
        <pc:chgData name="Nick Minar" userId="3898b758-be0e-43c5-be0d-34c13f20ef1d" providerId="ADAL" clId="{E384F367-DDC7-4367-B16F-835C61CBFF37}" dt="2024-06-14T21:54:04.507" v="37" actId="20577"/>
        <pc:sldMkLst>
          <pc:docMk/>
          <pc:sldMk cId="3547792141" sldId="2147480070"/>
        </pc:sldMkLst>
      </pc:sldChg>
      <pc:sldChg chg="modNotesTx">
        <pc:chgData name="Nick Minar" userId="3898b758-be0e-43c5-be0d-34c13f20ef1d" providerId="ADAL" clId="{E384F367-DDC7-4367-B16F-835C61CBFF37}" dt="2024-06-14T21:54:21.963" v="39" actId="20577"/>
        <pc:sldMkLst>
          <pc:docMk/>
          <pc:sldMk cId="988961884" sldId="2147480071"/>
        </pc:sldMkLst>
      </pc:sldChg>
      <pc:sldChg chg="modNotesTx">
        <pc:chgData name="Nick Minar" userId="3898b758-be0e-43c5-be0d-34c13f20ef1d" providerId="ADAL" clId="{E384F367-DDC7-4367-B16F-835C61CBFF37}" dt="2024-06-14T21:54:30.948" v="40" actId="20577"/>
        <pc:sldMkLst>
          <pc:docMk/>
          <pc:sldMk cId="4244023636" sldId="2147480072"/>
        </pc:sldMkLst>
      </pc:sldChg>
    </pc:docChg>
  </pc:docChgLst>
</pc:chgInfo>
</file>

<file path=ppt/comments/modernComment_7FFFF1FA_7A5740BB.xml><?xml version="1.0" encoding="utf-8"?>
<p188:cmLst xmlns:a="http://schemas.openxmlformats.org/drawingml/2006/main" xmlns:r="http://schemas.openxmlformats.org/officeDocument/2006/relationships" xmlns:p188="http://schemas.microsoft.com/office/powerpoint/2018/8/main">
  <p188:cm id="{ADD1582C-170F-485C-85F5-41E64BFAA368}" authorId="{E01B7A31-80F5-F25F-F157-DC4F41DFA4BE}" created="2024-04-09T22:25:50.623">
    <ac:txMkLst xmlns:ac="http://schemas.microsoft.com/office/drawing/2013/main/command">
      <pc:docMk xmlns:pc="http://schemas.microsoft.com/office/powerpoint/2013/main/command"/>
      <pc:sldMk xmlns:pc="http://schemas.microsoft.com/office/powerpoint/2013/main/command" cId="3806164201" sldId="2147480009"/>
      <ac:spMk id="2" creationId="{78CDD66A-BA64-FBB2-F6F5-72E7225B31F4}"/>
      <ac:txMk cp="0">
        <ac:context len="1" hash="13"/>
      </ac:txMk>
    </ac:txMkLst>
    <p188:txBody>
      <a:bodyPr/>
      <a:lstStyle/>
      <a:p>
        <a:r>
          <a:rPr lang="en-US"/>
          <a:t>This slide will natively look off, but view in presenter mode and go through the animations and it will make sense.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7E0087-2A98-2BD5-3E44-08C464900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1CDE8C9-2656-5B5E-3352-4359A923B6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E36051-D046-4BEA-A6F4-83D9D998FD99}" type="datetimeFigureOut">
              <a:rPr lang="en-US" smtClean="0"/>
              <a:t>6/14/2024</a:t>
            </a:fld>
            <a:endParaRPr lang="en-US" dirty="0"/>
          </a:p>
        </p:txBody>
      </p:sp>
      <p:sp>
        <p:nvSpPr>
          <p:cNvPr id="4" name="Footer Placeholder 3">
            <a:extLst>
              <a:ext uri="{FF2B5EF4-FFF2-40B4-BE49-F238E27FC236}">
                <a16:creationId xmlns:a16="http://schemas.microsoft.com/office/drawing/2014/main" id="{7BA47957-402B-A351-14C0-F7419CE013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DE762E-7F5A-E5FB-EED0-40316D5B0C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3CC577-ED80-4043-9683-C0ADB535349D}" type="slidenum">
              <a:rPr lang="en-US" smtClean="0"/>
              <a:t>‹#›</a:t>
            </a:fld>
            <a:endParaRPr lang="en-US" dirty="0"/>
          </a:p>
        </p:txBody>
      </p:sp>
    </p:spTree>
    <p:extLst>
      <p:ext uri="{BB962C8B-B14F-4D97-AF65-F5344CB8AC3E}">
        <p14:creationId xmlns:p14="http://schemas.microsoft.com/office/powerpoint/2010/main" val="34905644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FC8F9-91D3-4EB5-A5F6-96A9F551FBFE}" type="datetimeFigureOut">
              <a:rPr lang="en-US" smtClean="0"/>
              <a:t>6/14/2024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1A56C-09DE-4C6A-A7B2-CD1EF0CECE9E}" type="slidenum">
              <a:rPr lang="en-US" smtClean="0"/>
              <a:t>‹#›</a:t>
            </a:fld>
            <a:endParaRPr lang="en-US" dirty="0"/>
          </a:p>
        </p:txBody>
      </p:sp>
    </p:spTree>
    <p:extLst>
      <p:ext uri="{BB962C8B-B14F-4D97-AF65-F5344CB8AC3E}">
        <p14:creationId xmlns:p14="http://schemas.microsoft.com/office/powerpoint/2010/main" val="203451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A56C-09DE-4C6A-A7B2-CD1EF0CECE9E}" type="slidenum">
              <a:rPr lang="en-US" smtClean="0"/>
              <a:t>1</a:t>
            </a:fld>
            <a:endParaRPr lang="en-US" dirty="0"/>
          </a:p>
        </p:txBody>
      </p:sp>
    </p:spTree>
    <p:extLst>
      <p:ext uri="{BB962C8B-B14F-4D97-AF65-F5344CB8AC3E}">
        <p14:creationId xmlns:p14="http://schemas.microsoft.com/office/powerpoint/2010/main" val="1682314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A56C-09DE-4C6A-A7B2-CD1EF0CECE9E}" type="slidenum">
              <a:rPr lang="en-US" smtClean="0"/>
              <a:t>10</a:t>
            </a:fld>
            <a:endParaRPr lang="en-US" dirty="0"/>
          </a:p>
        </p:txBody>
      </p:sp>
    </p:spTree>
    <p:extLst>
      <p:ext uri="{BB962C8B-B14F-4D97-AF65-F5344CB8AC3E}">
        <p14:creationId xmlns:p14="http://schemas.microsoft.com/office/powerpoint/2010/main" val="51530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53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614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951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67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480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323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93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333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7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A56C-09DE-4C6A-A7B2-CD1EF0CECE9E}" type="slidenum">
              <a:rPr lang="en-US" smtClean="0"/>
              <a:t>2</a:t>
            </a:fld>
            <a:endParaRPr lang="en-US" dirty="0"/>
          </a:p>
        </p:txBody>
      </p:sp>
    </p:spTree>
    <p:extLst>
      <p:ext uri="{BB962C8B-B14F-4D97-AF65-F5344CB8AC3E}">
        <p14:creationId xmlns:p14="http://schemas.microsoft.com/office/powerpoint/2010/main" val="2522017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036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977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628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665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599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661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058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1A56C-09DE-4C6A-A7B2-CD1EF0CEC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420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A56C-09DE-4C6A-A7B2-CD1EF0CECE9E}" type="slidenum">
              <a:rPr lang="en-US" smtClean="0"/>
              <a:t>29</a:t>
            </a:fld>
            <a:endParaRPr lang="en-US" dirty="0"/>
          </a:p>
        </p:txBody>
      </p:sp>
    </p:spTree>
    <p:extLst>
      <p:ext uri="{BB962C8B-B14F-4D97-AF65-F5344CB8AC3E}">
        <p14:creationId xmlns:p14="http://schemas.microsoft.com/office/powerpoint/2010/main" val="38373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D514A-D4F3-D9A0-A2B7-3FEB46FB7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7268E-9F53-C15A-D772-4055CA825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6C814-F923-35D0-CE02-0D765F3DE0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1AD9F3-1C80-11EC-475E-66655C035E27}"/>
              </a:ext>
            </a:extLst>
          </p:cNvPr>
          <p:cNvSpPr>
            <a:spLocks noGrp="1"/>
          </p:cNvSpPr>
          <p:nvPr>
            <p:ph type="sldNum" sz="quarter" idx="5"/>
          </p:nvPr>
        </p:nvSpPr>
        <p:spPr/>
        <p:txBody>
          <a:bodyPr/>
          <a:lstStyle/>
          <a:p>
            <a:fld id="{AD71A56C-09DE-4C6A-A7B2-CD1EF0CECE9E}" type="slidenum">
              <a:rPr lang="en-US" smtClean="0"/>
              <a:t>3</a:t>
            </a:fld>
            <a:endParaRPr lang="en-US" dirty="0"/>
          </a:p>
        </p:txBody>
      </p:sp>
    </p:spTree>
    <p:extLst>
      <p:ext uri="{BB962C8B-B14F-4D97-AF65-F5344CB8AC3E}">
        <p14:creationId xmlns:p14="http://schemas.microsoft.com/office/powerpoint/2010/main" val="911362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A56C-09DE-4C6A-A7B2-CD1EF0CECE9E}" type="slidenum">
              <a:rPr lang="en-US" smtClean="0"/>
              <a:t>30</a:t>
            </a:fld>
            <a:endParaRPr lang="en-US" dirty="0"/>
          </a:p>
        </p:txBody>
      </p:sp>
    </p:spTree>
    <p:extLst>
      <p:ext uri="{BB962C8B-B14F-4D97-AF65-F5344CB8AC3E}">
        <p14:creationId xmlns:p14="http://schemas.microsoft.com/office/powerpoint/2010/main" val="387878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A56C-09DE-4C6A-A7B2-CD1EF0CECE9E}" type="slidenum">
              <a:rPr lang="en-US" smtClean="0"/>
              <a:t>4</a:t>
            </a:fld>
            <a:endParaRPr lang="en-US" dirty="0"/>
          </a:p>
        </p:txBody>
      </p:sp>
    </p:spTree>
    <p:extLst>
      <p:ext uri="{BB962C8B-B14F-4D97-AF65-F5344CB8AC3E}">
        <p14:creationId xmlns:p14="http://schemas.microsoft.com/office/powerpoint/2010/main" val="391544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D71A56C-09DE-4C6A-A7B2-CD1EF0CECE9E}" type="slidenum">
              <a:rPr lang="en-US" smtClean="0"/>
              <a:t>5</a:t>
            </a:fld>
            <a:endParaRPr lang="en-US" dirty="0"/>
          </a:p>
        </p:txBody>
      </p:sp>
    </p:spTree>
    <p:extLst>
      <p:ext uri="{BB962C8B-B14F-4D97-AF65-F5344CB8AC3E}">
        <p14:creationId xmlns:p14="http://schemas.microsoft.com/office/powerpoint/2010/main" val="1558102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A56C-09DE-4C6A-A7B2-CD1EF0CECE9E}" type="slidenum">
              <a:rPr lang="en-US" smtClean="0"/>
              <a:t>6</a:t>
            </a:fld>
            <a:endParaRPr lang="en-US" dirty="0"/>
          </a:p>
        </p:txBody>
      </p:sp>
    </p:spTree>
    <p:extLst>
      <p:ext uri="{BB962C8B-B14F-4D97-AF65-F5344CB8AC3E}">
        <p14:creationId xmlns:p14="http://schemas.microsoft.com/office/powerpoint/2010/main" val="201659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A2719-1D0F-75BE-8CD1-985FEECFC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F7B42-C81D-F03B-B205-FEEE4EA4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E2FF6-D430-757C-0EEC-4D5F6E3ECAEA}"/>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2127EC1A-6D3F-B46E-AADE-12B2D4D40DAE}"/>
              </a:ext>
            </a:extLst>
          </p:cNvPr>
          <p:cNvSpPr>
            <a:spLocks noGrp="1"/>
          </p:cNvSpPr>
          <p:nvPr>
            <p:ph type="sldNum" sz="quarter" idx="5"/>
          </p:nvPr>
        </p:nvSpPr>
        <p:spPr/>
        <p:txBody>
          <a:bodyPr/>
          <a:lstStyle/>
          <a:p>
            <a:fld id="{AD71A56C-09DE-4C6A-A7B2-CD1EF0CECE9E}" type="slidenum">
              <a:rPr lang="en-US" smtClean="0"/>
              <a:t>7</a:t>
            </a:fld>
            <a:endParaRPr lang="en-US" dirty="0"/>
          </a:p>
        </p:txBody>
      </p:sp>
    </p:spTree>
    <p:extLst>
      <p:ext uri="{BB962C8B-B14F-4D97-AF65-F5344CB8AC3E}">
        <p14:creationId xmlns:p14="http://schemas.microsoft.com/office/powerpoint/2010/main" val="413489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A56C-09DE-4C6A-A7B2-CD1EF0CECE9E}" type="slidenum">
              <a:rPr lang="en-US" smtClean="0"/>
              <a:t>8</a:t>
            </a:fld>
            <a:endParaRPr lang="en-US" dirty="0"/>
          </a:p>
        </p:txBody>
      </p:sp>
    </p:spTree>
    <p:extLst>
      <p:ext uri="{BB962C8B-B14F-4D97-AF65-F5344CB8AC3E}">
        <p14:creationId xmlns:p14="http://schemas.microsoft.com/office/powerpoint/2010/main" val="421637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A56C-09DE-4C6A-A7B2-CD1EF0CECE9E}" type="slidenum">
              <a:rPr lang="en-US" smtClean="0"/>
              <a:t>9</a:t>
            </a:fld>
            <a:endParaRPr lang="en-US" dirty="0"/>
          </a:p>
        </p:txBody>
      </p:sp>
    </p:spTree>
    <p:extLst>
      <p:ext uri="{BB962C8B-B14F-4D97-AF65-F5344CB8AC3E}">
        <p14:creationId xmlns:p14="http://schemas.microsoft.com/office/powerpoint/2010/main" val="3292226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Right Vertical Window Image_Cobalt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35E8F-D0E6-4E91-BC16-1E970996B1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9" y="0"/>
            <a:ext cx="12190341" cy="6858000"/>
          </a:xfrm>
          <a:prstGeom prst="rect">
            <a:avLst/>
          </a:prstGeom>
        </p:spPr>
      </p:pic>
      <p:sp>
        <p:nvSpPr>
          <p:cNvPr id="2" name="Title 1"/>
          <p:cNvSpPr>
            <a:spLocks noGrp="1"/>
          </p:cNvSpPr>
          <p:nvPr>
            <p:ph type="ctrTitle" hasCustomPrompt="1"/>
          </p:nvPr>
        </p:nvSpPr>
        <p:spPr>
          <a:xfrm>
            <a:off x="741302" y="1456388"/>
            <a:ext cx="5354698" cy="1686205"/>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741302" y="3457743"/>
            <a:ext cx="5506648"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9A84BD71-38D7-4AC1-B38A-7DE8843A6D1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376477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339839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4" y="1330126"/>
            <a:ext cx="8777286"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772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pic>
        <p:nvPicPr>
          <p:cNvPr id="3" name="Picture 2" descr="A group of people around a table&#10;&#10;Description automatically generated">
            <a:extLst>
              <a:ext uri="{FF2B5EF4-FFF2-40B4-BE49-F238E27FC236}">
                <a16:creationId xmlns:a16="http://schemas.microsoft.com/office/drawing/2014/main" id="{6511C0E5-2DFE-652B-60CA-5CCBB84CF4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622" t="-495" r="12160" b="10726"/>
          <a:stretch/>
        </p:blipFill>
        <p:spPr>
          <a:xfrm>
            <a:off x="0" y="-41751"/>
            <a:ext cx="12192000" cy="5918676"/>
          </a:xfrm>
          <a:prstGeom prst="rect">
            <a:avLst/>
          </a:prstGeom>
        </p:spPr>
      </p:pic>
      <p:sp>
        <p:nvSpPr>
          <p:cNvPr id="6" name="Rectangle 5">
            <a:extLst>
              <a:ext uri="{FF2B5EF4-FFF2-40B4-BE49-F238E27FC236}">
                <a16:creationId xmlns:a16="http://schemas.microsoft.com/office/drawing/2014/main" id="{49262DDD-D218-7529-46D9-14BE9729EAC2}"/>
              </a:ext>
            </a:extLst>
          </p:cNvPr>
          <p:cNvSpPr/>
          <p:nvPr userDrawn="1"/>
        </p:nvSpPr>
        <p:spPr>
          <a:xfrm>
            <a:off x="0" y="0"/>
            <a:ext cx="12192000" cy="5876925"/>
          </a:xfrm>
          <a:prstGeom prst="rect">
            <a:avLst/>
          </a:prstGeom>
          <a:gradFill flip="none" rotWithShape="1">
            <a:gsLst>
              <a:gs pos="100000">
                <a:srgbClr val="7213EA">
                  <a:alpha val="50000"/>
                </a:srgbClr>
              </a:gs>
              <a:gs pos="0">
                <a:srgbClr val="1E49E2">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spTree>
    <p:extLst>
      <p:ext uri="{BB962C8B-B14F-4D97-AF65-F5344CB8AC3E}">
        <p14:creationId xmlns:p14="http://schemas.microsoft.com/office/powerpoint/2010/main" val="2947084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descr="People discussing">
            <a:extLst>
              <a:ext uri="{FF2B5EF4-FFF2-40B4-BE49-F238E27FC236}">
                <a16:creationId xmlns:a16="http://schemas.microsoft.com/office/drawing/2014/main" id="{508B2154-47CF-59DE-B1B7-3D8552B4F9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38" t="43304" r="4677" b="43304"/>
          <a:stretch/>
        </p:blipFill>
        <p:spPr>
          <a:xfrm flipH="1">
            <a:off x="-3177" y="0"/>
            <a:ext cx="12195176" cy="1330325"/>
          </a:xfrm>
          <a:prstGeom prst="rect">
            <a:avLst/>
          </a:prstGeom>
        </p:spPr>
      </p:pic>
      <p:sp>
        <p:nvSpPr>
          <p:cNvPr id="4" name="Rectangle 3">
            <a:extLst>
              <a:ext uri="{FF2B5EF4-FFF2-40B4-BE49-F238E27FC236}">
                <a16:creationId xmlns:a16="http://schemas.microsoft.com/office/drawing/2014/main" id="{9BCCACB3-1B6B-A939-CCCD-BDB625619F14}"/>
              </a:ext>
            </a:extLst>
          </p:cNvPr>
          <p:cNvSpPr/>
          <p:nvPr userDrawn="1"/>
        </p:nvSpPr>
        <p:spPr>
          <a:xfrm rot="5400000">
            <a:off x="5430834" y="-5430836"/>
            <a:ext cx="1330327" cy="12192002"/>
          </a:xfrm>
          <a:prstGeom prst="rect">
            <a:avLst/>
          </a:prstGeom>
          <a:gradFill>
            <a:gsLst>
              <a:gs pos="0">
                <a:srgbClr val="32B04A">
                  <a:alpha val="51000"/>
                </a:srgbClr>
              </a:gs>
              <a:gs pos="100000">
                <a:srgbClr val="006A4F">
                  <a:alpha val="9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6" name="Rectangle 5">
            <a:extLst>
              <a:ext uri="{FF2B5EF4-FFF2-40B4-BE49-F238E27FC236}">
                <a16:creationId xmlns:a16="http://schemas.microsoft.com/office/drawing/2014/main" id="{7CCDF363-AF95-6C82-39B4-1BB71C6B9FCB}"/>
              </a:ext>
            </a:extLst>
          </p:cNvPr>
          <p:cNvSpPr/>
          <p:nvPr userDrawn="1"/>
        </p:nvSpPr>
        <p:spPr>
          <a:xfrm>
            <a:off x="-3176" y="1299990"/>
            <a:ext cx="12195176" cy="71999"/>
          </a:xfrm>
          <a:prstGeom prst="rect">
            <a:avLst/>
          </a:prstGeom>
          <a:gradFill flip="none" rotWithShape="1">
            <a:gsLst>
              <a:gs pos="100000">
                <a:srgbClr val="7213EA"/>
              </a:gs>
              <a:gs pos="0">
                <a:srgbClr val="1E4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9799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140994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4" y="1330126"/>
            <a:ext cx="8777286"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275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875982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816102596"/>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8745537"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2129228186"/>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87456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Graphic 8">
            <a:extLst>
              <a:ext uri="{FF2B5EF4-FFF2-40B4-BE49-F238E27FC236}">
                <a16:creationId xmlns:a16="http://schemas.microsoft.com/office/drawing/2014/main" id="{48947F85-E5F1-445E-BD2C-8963D165668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3875869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62208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92373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429193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741301" y="1470479"/>
            <a:ext cx="6350010" cy="4445007"/>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017666"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1017666"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3AE81D1E-EC03-4E35-9F55-9751C67CE0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68186263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dirty="0"/>
              <a:t>Click icon to add chart</a:t>
            </a:r>
            <a:endParaRPr lang="en-GB" dirty="0"/>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4148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1360"/>
            <a:ext cx="10195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en-US" dirty="0"/>
              <a:t>Click icon to add chart</a:t>
            </a:r>
            <a:endParaRPr lang="en-GB" dirty="0"/>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2428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dirty="0"/>
              <a:t>Click icon to add chart</a:t>
            </a:r>
            <a:endParaRPr lang="en-GB" dirty="0"/>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57305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en-US" dirty="0"/>
              <a:t>Click icon to add chart</a:t>
            </a:r>
            <a:endParaRPr lang="en-GB" dirty="0"/>
          </a:p>
        </p:txBody>
      </p:sp>
      <p:sp>
        <p:nvSpPr>
          <p:cNvPr id="7" name="Text Placeholder 8"/>
          <p:cNvSpPr>
            <a:spLocks noGrp="1"/>
          </p:cNvSpPr>
          <p:nvPr>
            <p:ph type="body" sz="quarter" idx="10"/>
          </p:nvPr>
        </p:nvSpPr>
        <p:spPr>
          <a:xfrm>
            <a:off x="1003200"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en-US" dirty="0"/>
              <a:t>Click icon to add chart</a:t>
            </a:r>
            <a:endParaRPr lang="en-GB" dirty="0"/>
          </a:p>
        </p:txBody>
      </p:sp>
      <p:sp>
        <p:nvSpPr>
          <p:cNvPr id="9" name="Text Placeholder 8"/>
          <p:cNvSpPr>
            <a:spLocks noGrp="1"/>
          </p:cNvSpPr>
          <p:nvPr>
            <p:ph type="body" sz="quarter" idx="14"/>
          </p:nvPr>
        </p:nvSpPr>
        <p:spPr>
          <a:xfrm>
            <a:off x="4507546"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11892"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95871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PROCESS FIVE COLUMN">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2C7EC625-DE37-4829-ACBE-0373F0B82962}"/>
              </a:ext>
            </a:extLst>
          </p:cNvPr>
          <p:cNvSpPr>
            <a:spLocks noGrp="1"/>
          </p:cNvSpPr>
          <p:nvPr>
            <p:ph type="body" sz="quarter" idx="14"/>
          </p:nvPr>
        </p:nvSpPr>
        <p:spPr>
          <a:xfrm>
            <a:off x="1003200" y="1322388"/>
            <a:ext cx="1899657" cy="4554538"/>
          </a:xfrm>
        </p:spPr>
        <p:txBody>
          <a:bodyPr/>
          <a:lstStyle>
            <a:lvl1pPr>
              <a:defRPr sz="1400" b="1" kern="0" spc="0">
                <a:solidFill>
                  <a:srgbClr val="00338D"/>
                </a:solidFill>
              </a:defRPr>
            </a:lvl1pPr>
            <a:lvl2pPr>
              <a:defRPr sz="1400" b="0" kern="0">
                <a:solidFill>
                  <a:schemeClr val="tx2"/>
                </a:solidFill>
              </a:defRPr>
            </a:lvl2pPr>
            <a:lvl3pPr>
              <a:defRPr sz="1400" kern="0">
                <a:solidFill>
                  <a:schemeClr val="tx1"/>
                </a:solidFill>
              </a:defRPr>
            </a:lvl3pPr>
            <a:lvl4pPr>
              <a:defRPr sz="1400" kern="0">
                <a:solidFill>
                  <a:schemeClr val="tx1"/>
                </a:solidFill>
              </a:defRPr>
            </a:lvl4pPr>
            <a:lvl5pPr marL="461963" indent="-231775">
              <a:buClr>
                <a:schemeClr val="tx2"/>
              </a:buClr>
              <a:buFont typeface="Arial" panose="020B0604020202020204" pitchFamily="34" charset="0"/>
              <a:buChar char="-"/>
              <a:defRPr sz="1400" kern="0">
                <a:solidFill>
                  <a:schemeClr val="tx1"/>
                </a:solidFill>
              </a:defRPr>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003200" y="432000"/>
            <a:ext cx="10185600" cy="518400"/>
          </a:xfrm>
        </p:spPr>
        <p:txBody>
          <a:bodyPr/>
          <a:lstStyle>
            <a:lvl1pPr>
              <a:defRPr kern="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8037C46F-D057-4106-9B45-A730A557B5D9}"/>
              </a:ext>
            </a:extLst>
          </p:cNvPr>
          <p:cNvSpPr>
            <a:spLocks noGrp="1"/>
          </p:cNvSpPr>
          <p:nvPr>
            <p:ph type="body" sz="quarter" idx="20"/>
          </p:nvPr>
        </p:nvSpPr>
        <p:spPr>
          <a:xfrm>
            <a:off x="3072600" y="1322388"/>
            <a:ext cx="1899657" cy="4554538"/>
          </a:xfrm>
        </p:spPr>
        <p:txBody>
          <a:bodyPr/>
          <a:lstStyle>
            <a:lvl1pPr>
              <a:defRPr sz="1400" b="1" kern="0" spc="0">
                <a:solidFill>
                  <a:srgbClr val="00338D"/>
                </a:solidFill>
              </a:defRPr>
            </a:lvl1pPr>
            <a:lvl2pPr>
              <a:defRPr sz="1400" b="0" kern="0">
                <a:solidFill>
                  <a:schemeClr val="tx2"/>
                </a:solidFill>
              </a:defRPr>
            </a:lvl2pPr>
            <a:lvl3pPr>
              <a:defRPr sz="1400" kern="0">
                <a:solidFill>
                  <a:schemeClr val="tx1"/>
                </a:solidFill>
              </a:defRPr>
            </a:lvl3pPr>
            <a:lvl4pPr>
              <a:defRPr sz="1400" kern="0">
                <a:solidFill>
                  <a:schemeClr val="tx1"/>
                </a:solidFill>
              </a:defRPr>
            </a:lvl4pPr>
            <a:lvl5pPr marL="461963" indent="-231775">
              <a:buClr>
                <a:schemeClr val="tx2"/>
              </a:buClr>
              <a:buFont typeface="Arial" panose="020B0604020202020204" pitchFamily="34" charset="0"/>
              <a:buChar char="-"/>
              <a:defRPr sz="1400" kern="0">
                <a:solidFill>
                  <a:schemeClr val="tx1"/>
                </a:solidFill>
              </a:defRPr>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FE33DBCF-2199-4682-AAC2-C3FC0CBE92A8}"/>
              </a:ext>
            </a:extLst>
          </p:cNvPr>
          <p:cNvSpPr>
            <a:spLocks noGrp="1"/>
          </p:cNvSpPr>
          <p:nvPr>
            <p:ph type="body" sz="quarter" idx="21"/>
          </p:nvPr>
        </p:nvSpPr>
        <p:spPr>
          <a:xfrm>
            <a:off x="5142000" y="1322388"/>
            <a:ext cx="1899657" cy="4554538"/>
          </a:xfrm>
        </p:spPr>
        <p:txBody>
          <a:bodyPr/>
          <a:lstStyle>
            <a:lvl1pPr>
              <a:defRPr sz="1400" b="1" kern="0" spc="0">
                <a:solidFill>
                  <a:srgbClr val="00338D"/>
                </a:solidFill>
              </a:defRPr>
            </a:lvl1pPr>
            <a:lvl2pPr>
              <a:defRPr sz="1400" b="0" kern="0">
                <a:solidFill>
                  <a:schemeClr val="tx2"/>
                </a:solidFill>
              </a:defRPr>
            </a:lvl2pPr>
            <a:lvl3pPr>
              <a:defRPr sz="1400" kern="0">
                <a:solidFill>
                  <a:schemeClr val="tx1"/>
                </a:solidFill>
              </a:defRPr>
            </a:lvl3pPr>
            <a:lvl4pPr>
              <a:defRPr sz="1400" kern="0">
                <a:solidFill>
                  <a:schemeClr val="tx1"/>
                </a:solidFill>
              </a:defRPr>
            </a:lvl4pPr>
            <a:lvl5pPr marL="461963" indent="-231775">
              <a:buClr>
                <a:schemeClr val="tx2"/>
              </a:buClr>
              <a:buFont typeface="Arial" panose="020B0604020202020204" pitchFamily="34" charset="0"/>
              <a:buChar char="-"/>
              <a:defRPr sz="1400" kern="0">
                <a:solidFill>
                  <a:schemeClr val="tx1"/>
                </a:solidFill>
              </a:defRPr>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8">
            <a:extLst>
              <a:ext uri="{FF2B5EF4-FFF2-40B4-BE49-F238E27FC236}">
                <a16:creationId xmlns:a16="http://schemas.microsoft.com/office/drawing/2014/main" id="{E130E5C8-8660-4D01-AD3B-CEEFB37F7538}"/>
              </a:ext>
            </a:extLst>
          </p:cNvPr>
          <p:cNvSpPr>
            <a:spLocks noGrp="1"/>
          </p:cNvSpPr>
          <p:nvPr>
            <p:ph type="body" sz="quarter" idx="22"/>
          </p:nvPr>
        </p:nvSpPr>
        <p:spPr>
          <a:xfrm>
            <a:off x="7211400" y="1322388"/>
            <a:ext cx="1899657" cy="4554538"/>
          </a:xfrm>
        </p:spPr>
        <p:txBody>
          <a:bodyPr/>
          <a:lstStyle>
            <a:lvl1pPr>
              <a:defRPr sz="1400" b="1" kern="0" spc="0">
                <a:solidFill>
                  <a:srgbClr val="00338D"/>
                </a:solidFill>
              </a:defRPr>
            </a:lvl1pPr>
            <a:lvl2pPr>
              <a:defRPr sz="1400" b="0" kern="0">
                <a:solidFill>
                  <a:schemeClr val="tx2"/>
                </a:solidFill>
              </a:defRPr>
            </a:lvl2pPr>
            <a:lvl3pPr>
              <a:defRPr sz="1400" kern="0">
                <a:solidFill>
                  <a:schemeClr val="tx1"/>
                </a:solidFill>
              </a:defRPr>
            </a:lvl3pPr>
            <a:lvl4pPr>
              <a:defRPr sz="1400" kern="0">
                <a:solidFill>
                  <a:schemeClr val="tx1"/>
                </a:solidFill>
              </a:defRPr>
            </a:lvl4pPr>
            <a:lvl5pPr marL="461963" indent="-231775">
              <a:buClr>
                <a:schemeClr val="tx2"/>
              </a:buClr>
              <a:buFont typeface="Arial" panose="020B0604020202020204" pitchFamily="34" charset="0"/>
              <a:buChar char="-"/>
              <a:defRPr sz="1400" kern="0">
                <a:solidFill>
                  <a:schemeClr val="tx1"/>
                </a:solidFill>
              </a:defRPr>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F404CCF0-6C3D-42EE-9F8D-FE237FEEB13D}"/>
              </a:ext>
            </a:extLst>
          </p:cNvPr>
          <p:cNvSpPr>
            <a:spLocks noGrp="1"/>
          </p:cNvSpPr>
          <p:nvPr>
            <p:ph type="body" sz="quarter" idx="23"/>
          </p:nvPr>
        </p:nvSpPr>
        <p:spPr>
          <a:xfrm>
            <a:off x="9280798" y="1322388"/>
            <a:ext cx="1899657" cy="4554538"/>
          </a:xfrm>
        </p:spPr>
        <p:txBody>
          <a:bodyPr/>
          <a:lstStyle>
            <a:lvl1pPr>
              <a:defRPr sz="1400" b="1" kern="0" spc="0">
                <a:solidFill>
                  <a:srgbClr val="00338D"/>
                </a:solidFill>
              </a:defRPr>
            </a:lvl1pPr>
            <a:lvl2pPr>
              <a:defRPr sz="1400" b="0" kern="0">
                <a:solidFill>
                  <a:schemeClr val="tx2"/>
                </a:solidFill>
              </a:defRPr>
            </a:lvl2pPr>
            <a:lvl3pPr>
              <a:defRPr sz="1400" kern="0">
                <a:solidFill>
                  <a:schemeClr val="tx1"/>
                </a:solidFill>
              </a:defRPr>
            </a:lvl3pPr>
            <a:lvl4pPr>
              <a:defRPr sz="1400" kern="0">
                <a:solidFill>
                  <a:schemeClr val="tx1"/>
                </a:solidFill>
              </a:defRPr>
            </a:lvl4pPr>
            <a:lvl5pPr marL="461963" indent="-231775">
              <a:buClr>
                <a:schemeClr val="tx2"/>
              </a:buClr>
              <a:buFont typeface="Arial" panose="020B0604020202020204" pitchFamily="34" charset="0"/>
              <a:buChar char="-"/>
              <a:defRPr sz="1400" kern="0">
                <a:solidFill>
                  <a:schemeClr val="tx1"/>
                </a:solidFill>
              </a:defRPr>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48841001"/>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68984"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34768"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00552"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66337"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81414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898639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a:solidFill>
                <a:schemeClr val="bg1"/>
              </a:solidFill>
            </a:endParaRPr>
          </a:p>
        </p:txBody>
      </p:sp>
      <p:sp>
        <p:nvSpPr>
          <p:cNvPr id="9" name="Text Placeholder 8"/>
          <p:cNvSpPr>
            <a:spLocks noGrp="1"/>
          </p:cNvSpPr>
          <p:nvPr>
            <p:ph type="body" sz="quarter" idx="10"/>
          </p:nvPr>
        </p:nvSpPr>
        <p:spPr>
          <a:xfrm>
            <a:off x="1003200" y="2009775"/>
            <a:ext cx="1981300"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60888" y="2009775"/>
            <a:ext cx="1981300"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18576" y="2009775"/>
            <a:ext cx="1981300"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176264" y="2009775"/>
            <a:ext cx="1981300"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9233951" y="2009775"/>
            <a:ext cx="1981300"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65988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593775"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18435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774926"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770496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211264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741301" y="1470479"/>
            <a:ext cx="3099633"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017666"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1017666"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38ADB91F-075F-40EA-BBF8-09E1B53E1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406825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PROCESS FIVE COLUMN">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2C7EC625-DE37-4829-ACBE-0373F0B82962}"/>
              </a:ext>
            </a:extLst>
          </p:cNvPr>
          <p:cNvSpPr>
            <a:spLocks noGrp="1"/>
          </p:cNvSpPr>
          <p:nvPr>
            <p:ph type="body" sz="quarter" idx="14"/>
          </p:nvPr>
        </p:nvSpPr>
        <p:spPr>
          <a:xfrm>
            <a:off x="1003200" y="1322388"/>
            <a:ext cx="1899657" cy="4554538"/>
          </a:xfrm>
          <a:solidFill>
            <a:srgbClr val="E5E5E5"/>
          </a:solidFill>
        </p:spPr>
        <p:txBody>
          <a:bodyPr lIns="91440" tIns="1005840" rIns="91440"/>
          <a:lstStyle>
            <a:lvl1pPr>
              <a:defRPr sz="1600" b="1" spc="0"/>
            </a:lvl1pPr>
            <a:lvl2pPr>
              <a:defRPr sz="1600" b="0">
                <a:solidFill>
                  <a:schemeClr val="tx2"/>
                </a:solidFill>
              </a:defRPr>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003200" y="432000"/>
            <a:ext cx="10185600" cy="518400"/>
          </a:xfrm>
        </p:spPr>
        <p:txBody>
          <a:bodyPr/>
          <a:lstStyle>
            <a:lvl1pPr>
              <a:defRPr kern="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8037C46F-D057-4106-9B45-A730A557B5D9}"/>
              </a:ext>
            </a:extLst>
          </p:cNvPr>
          <p:cNvSpPr>
            <a:spLocks noGrp="1"/>
          </p:cNvSpPr>
          <p:nvPr>
            <p:ph type="body" sz="quarter" idx="20"/>
          </p:nvPr>
        </p:nvSpPr>
        <p:spPr>
          <a:xfrm>
            <a:off x="30726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FE33DBCF-2199-4682-AAC2-C3FC0CBE92A8}"/>
              </a:ext>
            </a:extLst>
          </p:cNvPr>
          <p:cNvSpPr>
            <a:spLocks noGrp="1"/>
          </p:cNvSpPr>
          <p:nvPr>
            <p:ph type="body" sz="quarter" idx="21"/>
          </p:nvPr>
        </p:nvSpPr>
        <p:spPr>
          <a:xfrm>
            <a:off x="51420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8">
            <a:extLst>
              <a:ext uri="{FF2B5EF4-FFF2-40B4-BE49-F238E27FC236}">
                <a16:creationId xmlns:a16="http://schemas.microsoft.com/office/drawing/2014/main" id="{E130E5C8-8660-4D01-AD3B-CEEFB37F7538}"/>
              </a:ext>
            </a:extLst>
          </p:cNvPr>
          <p:cNvSpPr>
            <a:spLocks noGrp="1"/>
          </p:cNvSpPr>
          <p:nvPr>
            <p:ph type="body" sz="quarter" idx="22"/>
          </p:nvPr>
        </p:nvSpPr>
        <p:spPr>
          <a:xfrm>
            <a:off x="72114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F404CCF0-6C3D-42EE-9F8D-FE237FEEB13D}"/>
              </a:ext>
            </a:extLst>
          </p:cNvPr>
          <p:cNvSpPr>
            <a:spLocks noGrp="1"/>
          </p:cNvSpPr>
          <p:nvPr>
            <p:ph type="body" sz="quarter" idx="23"/>
          </p:nvPr>
        </p:nvSpPr>
        <p:spPr>
          <a:xfrm>
            <a:off x="9280798"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B0A7138E-6EE9-4E16-AB30-D7C7DA3DCEFF}"/>
              </a:ext>
            </a:extLst>
          </p:cNvPr>
          <p:cNvSpPr>
            <a:spLocks noGrp="1"/>
          </p:cNvSpPr>
          <p:nvPr>
            <p:ph type="body" sz="quarter" idx="24" hasCustomPrompt="1"/>
          </p:nvPr>
        </p:nvSpPr>
        <p:spPr>
          <a:xfrm>
            <a:off x="998538" y="1630363"/>
            <a:ext cx="1906587" cy="563562"/>
          </a:xfrm>
          <a:solidFill>
            <a:srgbClr val="1E49E2"/>
          </a:solidFill>
        </p:spPr>
        <p:txBody>
          <a:bodyPr anchor="ctr"/>
          <a:lstStyle>
            <a:lvl1pPr algn="ctr">
              <a:defRPr sz="1600" b="1" kern="0">
                <a:solidFill>
                  <a:schemeClr val="bg1"/>
                </a:solidFill>
              </a:defRPr>
            </a:lvl1pPr>
          </a:lstStyle>
          <a:p>
            <a:pPr lvl="0"/>
            <a:r>
              <a:rPr lang="en-US" dirty="0"/>
              <a:t>Subtitle</a:t>
            </a:r>
          </a:p>
        </p:txBody>
      </p:sp>
      <p:sp>
        <p:nvSpPr>
          <p:cNvPr id="15" name="Text Placeholder 3">
            <a:extLst>
              <a:ext uri="{FF2B5EF4-FFF2-40B4-BE49-F238E27FC236}">
                <a16:creationId xmlns:a16="http://schemas.microsoft.com/office/drawing/2014/main" id="{4E652417-F61A-4ABE-AAED-E30436B90B12}"/>
              </a:ext>
            </a:extLst>
          </p:cNvPr>
          <p:cNvSpPr>
            <a:spLocks noGrp="1"/>
          </p:cNvSpPr>
          <p:nvPr>
            <p:ph type="body" sz="quarter" idx="25" hasCustomPrompt="1"/>
          </p:nvPr>
        </p:nvSpPr>
        <p:spPr>
          <a:xfrm>
            <a:off x="3073464" y="1630363"/>
            <a:ext cx="1906587" cy="563562"/>
          </a:xfrm>
          <a:solidFill>
            <a:schemeClr val="tx2"/>
          </a:solidFill>
        </p:spPr>
        <p:txBody>
          <a:bodyPr anchor="ctr"/>
          <a:lstStyle>
            <a:lvl1pPr algn="ctr">
              <a:defRPr sz="1600" b="1" kern="0">
                <a:solidFill>
                  <a:schemeClr val="bg1"/>
                </a:solidFill>
              </a:defRPr>
            </a:lvl1pPr>
          </a:lstStyle>
          <a:p>
            <a:pPr lvl="0"/>
            <a:r>
              <a:rPr lang="en-US" dirty="0"/>
              <a:t>Subtitle</a:t>
            </a:r>
          </a:p>
        </p:txBody>
      </p:sp>
      <p:sp>
        <p:nvSpPr>
          <p:cNvPr id="16" name="Text Placeholder 3">
            <a:extLst>
              <a:ext uri="{FF2B5EF4-FFF2-40B4-BE49-F238E27FC236}">
                <a16:creationId xmlns:a16="http://schemas.microsoft.com/office/drawing/2014/main" id="{31218554-B99A-45E3-9AE4-434D8CA5AD2C}"/>
              </a:ext>
            </a:extLst>
          </p:cNvPr>
          <p:cNvSpPr>
            <a:spLocks noGrp="1"/>
          </p:cNvSpPr>
          <p:nvPr>
            <p:ph type="body" sz="quarter" idx="26" hasCustomPrompt="1"/>
          </p:nvPr>
        </p:nvSpPr>
        <p:spPr>
          <a:xfrm>
            <a:off x="5140699" y="1630363"/>
            <a:ext cx="1906587" cy="563562"/>
          </a:xfrm>
          <a:solidFill>
            <a:schemeClr val="accent4"/>
          </a:solidFill>
        </p:spPr>
        <p:txBody>
          <a:bodyPr anchor="ctr"/>
          <a:lstStyle>
            <a:lvl1pPr algn="ctr">
              <a:defRPr sz="1600" b="1" kern="0">
                <a:solidFill>
                  <a:schemeClr val="bg1"/>
                </a:solidFill>
              </a:defRPr>
            </a:lvl1pPr>
          </a:lstStyle>
          <a:p>
            <a:pPr lvl="0"/>
            <a:r>
              <a:rPr lang="en-US" dirty="0"/>
              <a:t>Subtitle</a:t>
            </a:r>
          </a:p>
        </p:txBody>
      </p:sp>
      <p:sp>
        <p:nvSpPr>
          <p:cNvPr id="17" name="Text Placeholder 3">
            <a:extLst>
              <a:ext uri="{FF2B5EF4-FFF2-40B4-BE49-F238E27FC236}">
                <a16:creationId xmlns:a16="http://schemas.microsoft.com/office/drawing/2014/main" id="{BFCA38BE-76B7-4635-8179-9D7DD99CD973}"/>
              </a:ext>
            </a:extLst>
          </p:cNvPr>
          <p:cNvSpPr>
            <a:spLocks noGrp="1"/>
          </p:cNvSpPr>
          <p:nvPr>
            <p:ph type="body" sz="quarter" idx="27" hasCustomPrompt="1"/>
          </p:nvPr>
        </p:nvSpPr>
        <p:spPr>
          <a:xfrm>
            <a:off x="7207934" y="1630363"/>
            <a:ext cx="1906587" cy="563562"/>
          </a:xfrm>
          <a:solidFill>
            <a:schemeClr val="accent3"/>
          </a:solidFill>
        </p:spPr>
        <p:txBody>
          <a:bodyPr anchor="ctr"/>
          <a:lstStyle>
            <a:lvl1pPr algn="ctr">
              <a:defRPr sz="1600" b="1" kern="0">
                <a:solidFill>
                  <a:schemeClr val="bg1"/>
                </a:solidFill>
              </a:defRPr>
            </a:lvl1pPr>
          </a:lstStyle>
          <a:p>
            <a:pPr lvl="0"/>
            <a:r>
              <a:rPr lang="en-US" dirty="0"/>
              <a:t>Subtitle</a:t>
            </a:r>
          </a:p>
        </p:txBody>
      </p:sp>
      <p:sp>
        <p:nvSpPr>
          <p:cNvPr id="18" name="Text Placeholder 3">
            <a:extLst>
              <a:ext uri="{FF2B5EF4-FFF2-40B4-BE49-F238E27FC236}">
                <a16:creationId xmlns:a16="http://schemas.microsoft.com/office/drawing/2014/main" id="{D2020005-E0B8-4233-8022-8AC559F11D2F}"/>
              </a:ext>
            </a:extLst>
          </p:cNvPr>
          <p:cNvSpPr>
            <a:spLocks noGrp="1"/>
          </p:cNvSpPr>
          <p:nvPr>
            <p:ph type="body" sz="quarter" idx="28" hasCustomPrompt="1"/>
          </p:nvPr>
        </p:nvSpPr>
        <p:spPr>
          <a:xfrm>
            <a:off x="9280798" y="1630363"/>
            <a:ext cx="1906587" cy="563562"/>
          </a:xfrm>
          <a:solidFill>
            <a:schemeClr val="accent1"/>
          </a:solidFill>
        </p:spPr>
        <p:txBody>
          <a:bodyPr anchor="ctr"/>
          <a:lstStyle>
            <a:lvl1pPr algn="ctr">
              <a:defRPr sz="1600" b="1" kern="0">
                <a:solidFill>
                  <a:schemeClr val="bg1"/>
                </a:solidFill>
              </a:defRPr>
            </a:lvl1pPr>
          </a:lstStyle>
          <a:p>
            <a:pPr lvl="0"/>
            <a:r>
              <a:rPr lang="en-US" dirty="0"/>
              <a:t>Subtitle</a:t>
            </a:r>
          </a:p>
        </p:txBody>
      </p:sp>
    </p:spTree>
    <p:extLst>
      <p:ext uri="{BB962C8B-B14F-4D97-AF65-F5344CB8AC3E}">
        <p14:creationId xmlns:p14="http://schemas.microsoft.com/office/powerpoint/2010/main" val="252990180"/>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bg1">
              <a:lumMod val="85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bg1">
              <a:lumMod val="85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bg1">
              <a:lumMod val="85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bg1">
              <a:lumMod val="85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600">
                <a:solidFill>
                  <a:schemeClr val="bg1"/>
                </a:solidFill>
                <a:latin typeface="+mn-lt"/>
                <a:cs typeface="Arial" panose="020B060402020202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1172623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1003200" y="1720713"/>
            <a:ext cx="4968000" cy="4156211"/>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36040" y="1720713"/>
            <a:ext cx="4968000" cy="4156211"/>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8131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36040" y="1720714"/>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30720"/>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36040" y="4130720"/>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98948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432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4985095"/>
            <a:ext cx="5252400" cy="569387"/>
          </a:xfrm>
        </p:spPr>
        <p:txBody>
          <a:bodyPr wrap="square" anchor="b">
            <a:spAutoFit/>
          </a:bodyPr>
          <a:lstStyle>
            <a:lvl1pPr>
              <a:defRPr sz="1600">
                <a:solidFill>
                  <a:schemeClr val="bg1"/>
                </a:solidFill>
              </a:defRPr>
            </a:lvl1pPr>
            <a:lvl2pPr>
              <a:defRPr sz="16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1890894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4325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4985095"/>
            <a:ext cx="5252400" cy="569387"/>
          </a:xfrm>
        </p:spPr>
        <p:txBody>
          <a:bodyPr wrap="square" anchor="b">
            <a:spAutoFit/>
          </a:bodyPr>
          <a:lstStyle>
            <a:lvl1pPr>
              <a:defRPr sz="1600">
                <a:solidFill>
                  <a:schemeClr val="accent2"/>
                </a:solidFill>
              </a:defRPr>
            </a:lvl1pPr>
            <a:lvl2pPr>
              <a:defRPr sz="16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4128720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43250"/>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4985095"/>
            <a:ext cx="5252400" cy="569387"/>
          </a:xfrm>
        </p:spPr>
        <p:txBody>
          <a:bodyPr wrap="square" anchor="b">
            <a:spAutoFit/>
          </a:bodyPr>
          <a:lstStyle>
            <a:lvl1pPr>
              <a:defRPr sz="1600">
                <a:solidFill>
                  <a:schemeClr val="accent2"/>
                </a:solidFill>
              </a:defRPr>
            </a:lvl1pPr>
            <a:lvl2pPr>
              <a:defRPr sz="16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499717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ack Cover dark Gradien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F36415CC-18EE-44C6-AA6A-0C70BEB38184}"/>
              </a:ext>
            </a:extLst>
          </p:cNvPr>
          <p:cNvSpPr>
            <a:spLocks noGrp="1"/>
          </p:cNvSpPr>
          <p:nvPr>
            <p:ph type="body" sz="quarter" idx="10"/>
          </p:nvPr>
        </p:nvSpPr>
        <p:spPr>
          <a:xfrm>
            <a:off x="741301" y="4240696"/>
            <a:ext cx="5748399" cy="1854200"/>
          </a:xfrm>
        </p:spPr>
        <p:txBody>
          <a:bodyPr anchor="b"/>
          <a:lstStyle>
            <a:lvl1pPr>
              <a:spcAft>
                <a:spcPts val="1000"/>
              </a:spcAft>
              <a:defRPr lang="en-US" sz="900" b="0" kern="1200" dirty="0" smtClean="0">
                <a:solidFill>
                  <a:schemeClr val="bg1">
                    <a:lumMod val="65000"/>
                  </a:schemeClr>
                </a:solidFill>
                <a:latin typeface="+mn-lt"/>
                <a:ea typeface="+mn-ea"/>
                <a:cs typeface="+mn-cs"/>
              </a:defRPr>
            </a:lvl1pPr>
            <a:lvl2pPr>
              <a:spcAft>
                <a:spcPts val="1000"/>
              </a:spcAft>
              <a:defRPr sz="900" b="0">
                <a:solidFill>
                  <a:schemeClr val="tx1"/>
                </a:solidFill>
              </a:defRPr>
            </a:lvl2pPr>
          </a:lstStyle>
          <a:p>
            <a:pPr marL="0" lvl="0" indent="0" algn="l" defTabSz="685766" rtl="0" eaLnBrk="1" latinLnBrk="0" hangingPunct="1">
              <a:lnSpc>
                <a:spcPct val="100000"/>
              </a:lnSpc>
              <a:spcBef>
                <a:spcPts val="0"/>
              </a:spcBef>
              <a:spcAft>
                <a:spcPts val="600"/>
              </a:spcAft>
              <a:buFontTx/>
              <a:buNone/>
            </a:pPr>
            <a:r>
              <a:rPr lang="en-US"/>
              <a:t>Click to edit Master text styles</a:t>
            </a:r>
          </a:p>
          <a:p>
            <a:pPr marL="0" lvl="1" indent="0" algn="l" defTabSz="685766" rtl="0" eaLnBrk="1" latinLnBrk="0" hangingPunct="1">
              <a:lnSpc>
                <a:spcPct val="100000"/>
              </a:lnSpc>
              <a:spcBef>
                <a:spcPts val="0"/>
              </a:spcBef>
              <a:spcAft>
                <a:spcPts val="600"/>
              </a:spcAft>
              <a:buFontTx/>
              <a:buNone/>
            </a:pPr>
            <a:r>
              <a:rPr lang="en-US"/>
              <a:t>Second level</a:t>
            </a:r>
          </a:p>
        </p:txBody>
      </p:sp>
      <p:sp>
        <p:nvSpPr>
          <p:cNvPr id="15" name="Text Placeholder 2">
            <a:extLst>
              <a:ext uri="{FF2B5EF4-FFF2-40B4-BE49-F238E27FC236}">
                <a16:creationId xmlns:a16="http://schemas.microsoft.com/office/drawing/2014/main" id="{F1A20F0E-1C86-4DC6-957F-6F65AC8C2E29}"/>
              </a:ext>
            </a:extLst>
          </p:cNvPr>
          <p:cNvSpPr>
            <a:spLocks noGrp="1"/>
          </p:cNvSpPr>
          <p:nvPr>
            <p:ph type="body" sz="quarter" idx="14"/>
          </p:nvPr>
        </p:nvSpPr>
        <p:spPr>
          <a:xfrm>
            <a:off x="741301" y="3935061"/>
            <a:ext cx="3215651"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12" name="Group 11">
            <a:extLst>
              <a:ext uri="{FF2B5EF4-FFF2-40B4-BE49-F238E27FC236}">
                <a16:creationId xmlns:a16="http://schemas.microsoft.com/office/drawing/2014/main" id="{8F4182B8-7E62-44CE-AE54-C464674E18B6}"/>
              </a:ext>
            </a:extLst>
          </p:cNvPr>
          <p:cNvGrpSpPr/>
          <p:nvPr userDrawn="1"/>
        </p:nvGrpSpPr>
        <p:grpSpPr>
          <a:xfrm>
            <a:off x="750811" y="3494012"/>
            <a:ext cx="2035175" cy="373163"/>
            <a:chOff x="1584001" y="2682350"/>
            <a:chExt cx="2094546" cy="384049"/>
          </a:xfrm>
        </p:grpSpPr>
        <p:pic>
          <p:nvPicPr>
            <p:cNvPr id="13" name="Picture 12">
              <a:extLst>
                <a:ext uri="{FF2B5EF4-FFF2-40B4-BE49-F238E27FC236}">
                  <a16:creationId xmlns:a16="http://schemas.microsoft.com/office/drawing/2014/main" id="{25DDC481-4310-4B64-9A5D-208CF9409F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4335"/>
            <a:stretch/>
          </p:blipFill>
          <p:spPr>
            <a:xfrm>
              <a:off x="1584001" y="2682350"/>
              <a:ext cx="1273500" cy="384049"/>
            </a:xfrm>
            <a:prstGeom prst="rect">
              <a:avLst/>
            </a:prstGeom>
          </p:spPr>
        </p:pic>
        <p:pic>
          <p:nvPicPr>
            <p:cNvPr id="16" name="Picture 15">
              <a:extLst>
                <a:ext uri="{FF2B5EF4-FFF2-40B4-BE49-F238E27FC236}">
                  <a16:creationId xmlns:a16="http://schemas.microsoft.com/office/drawing/2014/main" id="{66404136-6381-48A3-932A-AC26BF01783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76023" y="2682350"/>
              <a:ext cx="402524" cy="384049"/>
            </a:xfrm>
            <a:prstGeom prst="rect">
              <a:avLst/>
            </a:prstGeom>
          </p:spPr>
        </p:pic>
        <p:grpSp>
          <p:nvGrpSpPr>
            <p:cNvPr id="17" name="Group 16">
              <a:extLst>
                <a:ext uri="{FF2B5EF4-FFF2-40B4-BE49-F238E27FC236}">
                  <a16:creationId xmlns:a16="http://schemas.microsoft.com/office/drawing/2014/main" id="{AB824263-AD0D-4152-BFED-1CCF21CB8F58}"/>
                </a:ext>
              </a:extLst>
            </p:cNvPr>
            <p:cNvGrpSpPr/>
            <p:nvPr userDrawn="1"/>
          </p:nvGrpSpPr>
          <p:grpSpPr>
            <a:xfrm>
              <a:off x="2867305" y="2682351"/>
              <a:ext cx="383774" cy="383774"/>
              <a:chOff x="3296507" y="2682351"/>
              <a:chExt cx="383774" cy="383774"/>
            </a:xfrm>
          </p:grpSpPr>
          <p:sp>
            <p:nvSpPr>
              <p:cNvPr id="19" name="Freeform 5">
                <a:extLst>
                  <a:ext uri="{FF2B5EF4-FFF2-40B4-BE49-F238E27FC236}">
                    <a16:creationId xmlns:a16="http://schemas.microsoft.com/office/drawing/2014/main" id="{F49B6BE1-732C-47F7-8AC3-AD41EB4E311F}"/>
                  </a:ext>
                </a:extLst>
              </p:cNvPr>
              <p:cNvSpPr>
                <a:spLocks noEditPoints="1"/>
              </p:cNvSpPr>
              <p:nvPr userDrawn="1"/>
            </p:nvSpPr>
            <p:spPr bwMode="auto">
              <a:xfrm>
                <a:off x="3296507" y="2682351"/>
                <a:ext cx="383774" cy="3837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9C076922-9A80-4B8C-AAD2-A84504263528}"/>
                  </a:ext>
                </a:extLst>
              </p:cNvPr>
              <p:cNvSpPr>
                <a:spLocks noEditPoints="1"/>
              </p:cNvSpPr>
              <p:nvPr userDrawn="1"/>
            </p:nvSpPr>
            <p:spPr bwMode="auto">
              <a:xfrm>
                <a:off x="3389916" y="2775760"/>
                <a:ext cx="196875" cy="196875"/>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7">
                <a:extLst>
                  <a:ext uri="{FF2B5EF4-FFF2-40B4-BE49-F238E27FC236}">
                    <a16:creationId xmlns:a16="http://schemas.microsoft.com/office/drawing/2014/main" id="{C440F010-AD08-48DE-A162-07A7BB051D29}"/>
                  </a:ext>
                </a:extLst>
              </p:cNvPr>
              <p:cNvSpPr>
                <a:spLocks noChangeArrowheads="1"/>
              </p:cNvSpPr>
              <p:nvPr userDrawn="1"/>
            </p:nvSpPr>
            <p:spPr bwMode="auto">
              <a:xfrm>
                <a:off x="3567723" y="2748727"/>
                <a:ext cx="46101" cy="46101"/>
              </a:xfrm>
              <a:prstGeom prst="ellipse">
                <a:avLst/>
              </a:pr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pic>
        <p:nvPicPr>
          <p:cNvPr id="23" name="Graphic 22">
            <a:extLst>
              <a:ext uri="{FF2B5EF4-FFF2-40B4-BE49-F238E27FC236}">
                <a16:creationId xmlns:a16="http://schemas.microsoft.com/office/drawing/2014/main" id="{BB7DCF77-C63C-4BBE-88C9-6A8B122B820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4198185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dirty="0"/>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dirty="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dirty="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dirty="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dirty="0"/>
              <a:t>Purple/</a:t>
            </a:r>
            <a:br>
              <a:rPr lang="en-GB" sz="1000" dirty="0"/>
            </a:br>
            <a:r>
              <a:rPr lang="en-GB" sz="1000" dirty="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dirty="0"/>
              <a:t>Pacific/</a:t>
            </a:r>
            <a:br>
              <a:rPr lang="en-GB" sz="1000" dirty="0"/>
            </a:br>
            <a:r>
              <a:rPr lang="en-GB" sz="1000" dirty="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dirty="0">
                <a:solidFill>
                  <a:sysClr val="windowText" lastClr="000000"/>
                </a:solidFill>
              </a:rPr>
              <a:t>Gradients</a:t>
            </a:r>
          </a:p>
          <a:p>
            <a:pPr marL="171450" indent="-171450" algn="l">
              <a:spcAft>
                <a:spcPts val="300"/>
              </a:spcAft>
              <a:buFont typeface="Arial" panose="020B0604020202020204" pitchFamily="34" charset="0"/>
              <a:buChar char="•"/>
            </a:pPr>
            <a:r>
              <a:rPr lang="en-GB" sz="1000" b="0" dirty="0">
                <a:solidFill>
                  <a:sysClr val="windowText" lastClr="000000"/>
                </a:solidFill>
              </a:rPr>
              <a:t>The </a:t>
            </a:r>
            <a:r>
              <a:rPr lang="en-US" sz="1000" b="0" noProof="0" dirty="0">
                <a:solidFill>
                  <a:sysClr val="windowText" lastClr="000000"/>
                </a:solidFill>
              </a:rPr>
              <a:t>colors</a:t>
            </a:r>
            <a:r>
              <a:rPr lang="en-GB" sz="1000" b="0" dirty="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dirty="0">
                <a:solidFill>
                  <a:sysClr val="windowText" lastClr="000000"/>
                </a:solidFill>
              </a:rPr>
              <a:t>Do not create new gradients; use only the gradients shown here</a:t>
            </a:r>
            <a:endParaRPr lang="en-US" sz="1000" b="0" dirty="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dirty="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dirty="0">
                <a:solidFill>
                  <a:sysClr val="windowText" lastClr="000000"/>
                </a:solidFill>
              </a:rPr>
              <a:t>Traffic Light palette</a:t>
            </a:r>
            <a:endParaRPr lang="en-US" sz="1000" b="0" dirty="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dirty="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255</a:t>
              </a:r>
            </a:p>
            <a:p>
              <a:pPr algn="ctr"/>
              <a:r>
                <a:rPr lang="en-GB" sz="800" dirty="0">
                  <a:solidFill>
                    <a:schemeClr val="bg1"/>
                  </a:solidFill>
                </a:rPr>
                <a:t>163</a:t>
              </a:r>
            </a:p>
            <a:p>
              <a:pPr algn="ctr"/>
              <a:r>
                <a:rPr lang="en-GB" sz="800" dirty="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99</a:t>
              </a:r>
            </a:p>
            <a:p>
              <a:pPr algn="ctr"/>
              <a:r>
                <a:rPr lang="en-GB" sz="800" dirty="0">
                  <a:solidFill>
                    <a:sysClr val="windowText" lastClr="000000"/>
                  </a:solidFill>
                </a:rPr>
                <a:t>235</a:t>
              </a:r>
            </a:p>
            <a:p>
              <a:pPr algn="ctr"/>
              <a:r>
                <a:rPr lang="en-GB" sz="800" dirty="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grpSp>
    </p:spTree>
    <p:extLst>
      <p:ext uri="{BB962C8B-B14F-4D97-AF65-F5344CB8AC3E}">
        <p14:creationId xmlns:p14="http://schemas.microsoft.com/office/powerpoint/2010/main" val="4229492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7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3656602" y="736722"/>
            <a:ext cx="7794097" cy="545586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3923066" y="5075895"/>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922009" y="1002219"/>
            <a:ext cx="7260639" cy="3950972"/>
          </a:xfrm>
        </p:spPr>
        <p:txBody>
          <a:bodyPr/>
          <a:lstStyle>
            <a:lvl1pPr>
              <a:defRPr lang="en-GB" sz="6600" kern="1200" baseline="0" dirty="0">
                <a:solidFill>
                  <a:schemeClr val="bg1"/>
                </a:solidFill>
                <a:latin typeface="+mj-lt"/>
                <a:ea typeface="+mj-ea"/>
                <a:cs typeface="+mj-cs"/>
              </a:defRPr>
            </a:lvl1pPr>
          </a:lstStyle>
          <a:p>
            <a:r>
              <a:rPr lang="en-GB" dirty="0"/>
              <a:t>Title slide text only</a:t>
            </a:r>
          </a:p>
        </p:txBody>
      </p:sp>
      <p:pic>
        <p:nvPicPr>
          <p:cNvPr id="7" name="Graphic 6">
            <a:extLst>
              <a:ext uri="{FF2B5EF4-FFF2-40B4-BE49-F238E27FC236}">
                <a16:creationId xmlns:a16="http://schemas.microsoft.com/office/drawing/2014/main" id="{FBDA91F4-0EDF-45F7-BE99-6872894A16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117452073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12845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227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39461283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3BF0349-D058-A407-0551-F4C4F624967E}"/>
              </a:ext>
            </a:extLst>
          </p:cNvPr>
          <p:cNvSpPr>
            <a:spLocks noGrp="1"/>
          </p:cNvSpPr>
          <p:nvPr>
            <p:ph sz="quarter" idx="11"/>
          </p:nvPr>
        </p:nvSpPr>
        <p:spPr>
          <a:xfrm>
            <a:off x="995363" y="1319213"/>
            <a:ext cx="8759824" cy="455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663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One Column with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3BF0349-D058-A407-0551-F4C4F624967E}"/>
              </a:ext>
            </a:extLst>
          </p:cNvPr>
          <p:cNvSpPr>
            <a:spLocks noGrp="1"/>
          </p:cNvSpPr>
          <p:nvPr>
            <p:ph sz="quarter" idx="11"/>
          </p:nvPr>
        </p:nvSpPr>
        <p:spPr>
          <a:xfrm>
            <a:off x="995363" y="1319213"/>
            <a:ext cx="7071275" cy="455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B70D78B4-5113-23F5-AF68-C56D3317A348}"/>
              </a:ext>
            </a:extLst>
          </p:cNvPr>
          <p:cNvSpPr>
            <a:spLocks noGrp="1"/>
          </p:cNvSpPr>
          <p:nvPr>
            <p:ph sz="quarter" idx="12"/>
          </p:nvPr>
        </p:nvSpPr>
        <p:spPr>
          <a:xfrm>
            <a:off x="8374455" y="1319213"/>
            <a:ext cx="2822182" cy="4552950"/>
          </a:xfrm>
        </p:spPr>
        <p:txBody>
          <a:bodyPr anchor="ctr"/>
          <a:lstStyle>
            <a:lvl1pPr algn="ctr">
              <a:defRPr/>
            </a:lvl1pPr>
            <a:lvl2pPr algn="ctr">
              <a:defRPr/>
            </a:lvl2pPr>
          </a:lstStyle>
          <a:p>
            <a:pPr lvl="0"/>
            <a:r>
              <a:rPr lang="en-US"/>
              <a:t>Click to edit Master text styles</a:t>
            </a:r>
          </a:p>
        </p:txBody>
      </p:sp>
    </p:spTree>
    <p:extLst>
      <p:ext uri="{BB962C8B-B14F-4D97-AF65-F5344CB8AC3E}">
        <p14:creationId xmlns:p14="http://schemas.microsoft.com/office/powerpoint/2010/main" val="4171993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One Column _doub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a:xfrm>
            <a:off x="995364" y="431800"/>
            <a:ext cx="10204450" cy="1001074"/>
          </a:xfrm>
        </p:spPr>
        <p:txBody>
          <a:bodyPr/>
          <a:lstStyle>
            <a:lvl1pPr>
              <a:defRPr/>
            </a:lvl1pPr>
          </a:lstStyle>
          <a:p>
            <a:r>
              <a:rPr lang="en-US" dirty="0"/>
              <a:t>Click to edit </a:t>
            </a:r>
            <a:br>
              <a:rPr lang="en-US" dirty="0"/>
            </a:br>
            <a:r>
              <a:rPr lang="en-US" dirty="0"/>
              <a:t>Master title style</a:t>
            </a:r>
            <a:endParaRPr lang="en-GB" dirty="0"/>
          </a:p>
        </p:txBody>
      </p:sp>
      <p:sp>
        <p:nvSpPr>
          <p:cNvPr id="5" name="Content Placeholder 4">
            <a:extLst>
              <a:ext uri="{FF2B5EF4-FFF2-40B4-BE49-F238E27FC236}">
                <a16:creationId xmlns:a16="http://schemas.microsoft.com/office/drawing/2014/main" id="{547C9FF4-C999-39DC-2F76-6B71B5A8BED9}"/>
              </a:ext>
            </a:extLst>
          </p:cNvPr>
          <p:cNvSpPr>
            <a:spLocks noGrp="1"/>
          </p:cNvSpPr>
          <p:nvPr>
            <p:ph sz="quarter" idx="11"/>
          </p:nvPr>
        </p:nvSpPr>
        <p:spPr>
          <a:xfrm>
            <a:off x="995363" y="1700213"/>
            <a:ext cx="8759824"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576256"/>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One Column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Graphic 8">
            <a:extLst>
              <a:ext uri="{FF2B5EF4-FFF2-40B4-BE49-F238E27FC236}">
                <a16:creationId xmlns:a16="http://schemas.microsoft.com/office/drawing/2014/main" id="{48947F85-E5F1-445E-BD2C-8963D165668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
        <p:nvSpPr>
          <p:cNvPr id="5" name="Content Placeholder 4">
            <a:extLst>
              <a:ext uri="{FF2B5EF4-FFF2-40B4-BE49-F238E27FC236}">
                <a16:creationId xmlns:a16="http://schemas.microsoft.com/office/drawing/2014/main" id="{5175E1DB-F124-D258-2E60-1D91DC98BF9D}"/>
              </a:ext>
            </a:extLst>
          </p:cNvPr>
          <p:cNvSpPr>
            <a:spLocks noGrp="1"/>
          </p:cNvSpPr>
          <p:nvPr>
            <p:ph sz="quarter" idx="11"/>
          </p:nvPr>
        </p:nvSpPr>
        <p:spPr>
          <a:xfrm>
            <a:off x="995363" y="1330325"/>
            <a:ext cx="8745674" cy="4546600"/>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9754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One Column_double title_KPMG Blue">
    <p:bg>
      <p:bgPr>
        <a:solidFill>
          <a:schemeClr val="accent2"/>
        </a:solidFill>
        <a:effectLst/>
      </p:bgPr>
    </p:bg>
    <p:spTree>
      <p:nvGrpSpPr>
        <p:cNvPr id="1" name=""/>
        <p:cNvGrpSpPr/>
        <p:nvPr/>
      </p:nvGrpSpPr>
      <p:grpSpPr>
        <a:xfrm>
          <a:off x="0" y="0"/>
          <a:ext cx="0" cy="0"/>
          <a:chOff x="0" y="0"/>
          <a:chExt cx="0" cy="0"/>
        </a:xfrm>
      </p:grpSpPr>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a:xfrm>
            <a:off x="995364" y="431799"/>
            <a:ext cx="10204450" cy="963367"/>
          </a:xfrm>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
        <p:nvSpPr>
          <p:cNvPr id="6" name="Content Placeholder 5">
            <a:extLst>
              <a:ext uri="{FF2B5EF4-FFF2-40B4-BE49-F238E27FC236}">
                <a16:creationId xmlns:a16="http://schemas.microsoft.com/office/drawing/2014/main" id="{9FC56427-BEBE-72D5-9F72-57A321667EDA}"/>
              </a:ext>
            </a:extLst>
          </p:cNvPr>
          <p:cNvSpPr>
            <a:spLocks noGrp="1"/>
          </p:cNvSpPr>
          <p:nvPr>
            <p:ph sz="quarter" idx="11"/>
          </p:nvPr>
        </p:nvSpPr>
        <p:spPr>
          <a:xfrm>
            <a:off x="995363" y="1700213"/>
            <a:ext cx="8745536" cy="4176712"/>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394205"/>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0EB3EC5E-F3D7-A1BA-615C-40D2A155A4BD}"/>
              </a:ext>
            </a:extLst>
          </p:cNvPr>
          <p:cNvSpPr>
            <a:spLocks noGrp="1"/>
          </p:cNvSpPr>
          <p:nvPr>
            <p:ph sz="quarter" idx="12"/>
          </p:nvPr>
        </p:nvSpPr>
        <p:spPr>
          <a:xfrm>
            <a:off x="995363" y="1330325"/>
            <a:ext cx="49680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4A7FDECC-089E-DBE5-1B2C-4C338AF06DFA}"/>
              </a:ext>
            </a:extLst>
          </p:cNvPr>
          <p:cNvSpPr>
            <a:spLocks noGrp="1"/>
          </p:cNvSpPr>
          <p:nvPr>
            <p:ph sz="quarter" idx="13"/>
          </p:nvPr>
        </p:nvSpPr>
        <p:spPr>
          <a:xfrm>
            <a:off x="6220800" y="1330325"/>
            <a:ext cx="49680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9911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Two Column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
        <p:nvSpPr>
          <p:cNvPr id="3" name="Content Placeholder 5">
            <a:extLst>
              <a:ext uri="{FF2B5EF4-FFF2-40B4-BE49-F238E27FC236}">
                <a16:creationId xmlns:a16="http://schemas.microsoft.com/office/drawing/2014/main" id="{92138313-6F7E-9B18-D72C-5FB26A14BE92}"/>
              </a:ext>
            </a:extLst>
          </p:cNvPr>
          <p:cNvSpPr>
            <a:spLocks noGrp="1"/>
          </p:cNvSpPr>
          <p:nvPr>
            <p:ph sz="quarter" idx="12"/>
          </p:nvPr>
        </p:nvSpPr>
        <p:spPr>
          <a:xfrm>
            <a:off x="995363" y="1330125"/>
            <a:ext cx="4968000" cy="4546599"/>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5">
            <a:extLst>
              <a:ext uri="{FF2B5EF4-FFF2-40B4-BE49-F238E27FC236}">
                <a16:creationId xmlns:a16="http://schemas.microsoft.com/office/drawing/2014/main" id="{451948A6-255B-1B23-B9F9-4670FB417672}"/>
              </a:ext>
            </a:extLst>
          </p:cNvPr>
          <p:cNvSpPr>
            <a:spLocks noGrp="1"/>
          </p:cNvSpPr>
          <p:nvPr>
            <p:ph sz="quarter" idx="13"/>
          </p:nvPr>
        </p:nvSpPr>
        <p:spPr>
          <a:xfrm>
            <a:off x="6220800" y="1330125"/>
            <a:ext cx="4968000" cy="4546599"/>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396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7686675" y="736722"/>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953138" y="5075895"/>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ctrTitle" hasCustomPrompt="1"/>
          </p:nvPr>
        </p:nvSpPr>
        <p:spPr>
          <a:xfrm>
            <a:off x="7953138" y="1002219"/>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pic>
        <p:nvPicPr>
          <p:cNvPr id="11" name="Graphic 10">
            <a:extLst>
              <a:ext uri="{FF2B5EF4-FFF2-40B4-BE49-F238E27FC236}">
                <a16:creationId xmlns:a16="http://schemas.microsoft.com/office/drawing/2014/main" id="{7ECC0639-96E3-412C-BC90-5540FE2BEC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398693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One Column Char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969E5A1F-6A53-8F08-BF73-3A465A63460C}"/>
              </a:ext>
            </a:extLst>
          </p:cNvPr>
          <p:cNvSpPr>
            <a:spLocks noGrp="1"/>
          </p:cNvSpPr>
          <p:nvPr>
            <p:ph sz="quarter" idx="12"/>
          </p:nvPr>
        </p:nvSpPr>
        <p:spPr>
          <a:xfrm>
            <a:off x="995363" y="1338067"/>
            <a:ext cx="10195200" cy="213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4A9A8E5C-1DF5-A8AD-B648-0094CAE89A1D}"/>
              </a:ext>
            </a:extLst>
          </p:cNvPr>
          <p:cNvSpPr>
            <a:spLocks noGrp="1"/>
          </p:cNvSpPr>
          <p:nvPr>
            <p:ph sz="quarter" idx="13"/>
          </p:nvPr>
        </p:nvSpPr>
        <p:spPr>
          <a:xfrm>
            <a:off x="995363" y="3741091"/>
            <a:ext cx="10195200" cy="213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1030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 - Two Column + Intro">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398D60-3AA9-4DD4-AFCF-8682C70E396F}"/>
              </a:ext>
            </a:extLst>
          </p:cNvPr>
          <p:cNvSpPr>
            <a:spLocks noGrp="1"/>
          </p:cNvSpPr>
          <p:nvPr>
            <p:ph type="body" sz="quarter" idx="17" hasCustomPrompt="1"/>
          </p:nvPr>
        </p:nvSpPr>
        <p:spPr>
          <a:xfrm>
            <a:off x="1003200" y="1322389"/>
            <a:ext cx="10185400" cy="518400"/>
          </a:xfrm>
        </p:spPr>
        <p:txBody>
          <a:bodyPr/>
          <a:lstStyle>
            <a:lvl1pPr>
              <a:defRPr sz="1800" kern="0"/>
            </a:lvl1pPr>
          </a:lstStyle>
          <a:p>
            <a:pPr lvl="0"/>
            <a:r>
              <a:rPr lang="en-US" dirty="0"/>
              <a:t>Introduction text</a:t>
            </a:r>
          </a:p>
        </p:txBody>
      </p:sp>
      <p:sp>
        <p:nvSpPr>
          <p:cNvPr id="2" name="Title 1"/>
          <p:cNvSpPr>
            <a:spLocks noGrp="1"/>
          </p:cNvSpPr>
          <p:nvPr>
            <p:ph type="title"/>
          </p:nvPr>
        </p:nvSpPr>
        <p:spPr>
          <a:xfrm>
            <a:off x="1003200" y="432000"/>
            <a:ext cx="10185600" cy="518400"/>
          </a:xfrm>
        </p:spPr>
        <p:txBody>
          <a:bodyPr/>
          <a:lstStyle>
            <a:lvl1pPr>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78CC6ADA-51FB-F5AE-B78E-993E30482578}"/>
              </a:ext>
            </a:extLst>
          </p:cNvPr>
          <p:cNvSpPr>
            <a:spLocks noGrp="1"/>
          </p:cNvSpPr>
          <p:nvPr>
            <p:ph sz="quarter" idx="18"/>
          </p:nvPr>
        </p:nvSpPr>
        <p:spPr>
          <a:xfrm>
            <a:off x="1003300" y="2051049"/>
            <a:ext cx="496728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a:extLst>
              <a:ext uri="{FF2B5EF4-FFF2-40B4-BE49-F238E27FC236}">
                <a16:creationId xmlns:a16="http://schemas.microsoft.com/office/drawing/2014/main" id="{87FAE8E2-031A-E822-2E9D-3F665FC6E6DE}"/>
              </a:ext>
            </a:extLst>
          </p:cNvPr>
          <p:cNvSpPr>
            <a:spLocks noGrp="1"/>
          </p:cNvSpPr>
          <p:nvPr>
            <p:ph sz="quarter" idx="19"/>
          </p:nvPr>
        </p:nvSpPr>
        <p:spPr>
          <a:xfrm>
            <a:off x="6220800" y="2051049"/>
            <a:ext cx="496728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0641652"/>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Two Column + Intro + Bottom content or im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398D60-3AA9-4DD4-AFCF-8682C70E396F}"/>
              </a:ext>
            </a:extLst>
          </p:cNvPr>
          <p:cNvSpPr>
            <a:spLocks noGrp="1"/>
          </p:cNvSpPr>
          <p:nvPr>
            <p:ph type="body" sz="quarter" idx="17" hasCustomPrompt="1"/>
          </p:nvPr>
        </p:nvSpPr>
        <p:spPr>
          <a:xfrm>
            <a:off x="1003200" y="1322389"/>
            <a:ext cx="10185400" cy="518400"/>
          </a:xfrm>
        </p:spPr>
        <p:txBody>
          <a:bodyPr/>
          <a:lstStyle>
            <a:lvl1pPr>
              <a:defRPr sz="1800" kern="0"/>
            </a:lvl1pPr>
          </a:lstStyle>
          <a:p>
            <a:pPr lvl="0"/>
            <a:r>
              <a:rPr lang="en-US" dirty="0"/>
              <a:t>Introduction text</a:t>
            </a:r>
          </a:p>
        </p:txBody>
      </p:sp>
      <p:sp>
        <p:nvSpPr>
          <p:cNvPr id="2" name="Title 1"/>
          <p:cNvSpPr>
            <a:spLocks noGrp="1"/>
          </p:cNvSpPr>
          <p:nvPr>
            <p:ph type="title"/>
          </p:nvPr>
        </p:nvSpPr>
        <p:spPr>
          <a:xfrm>
            <a:off x="1003200" y="432000"/>
            <a:ext cx="10185600" cy="518400"/>
          </a:xfrm>
        </p:spPr>
        <p:txBody>
          <a:bodyPr/>
          <a:lstStyle>
            <a:lvl1pPr>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78CC6ADA-51FB-F5AE-B78E-993E30482578}"/>
              </a:ext>
            </a:extLst>
          </p:cNvPr>
          <p:cNvSpPr>
            <a:spLocks noGrp="1"/>
          </p:cNvSpPr>
          <p:nvPr>
            <p:ph sz="quarter" idx="18"/>
          </p:nvPr>
        </p:nvSpPr>
        <p:spPr>
          <a:xfrm>
            <a:off x="1003300" y="2051050"/>
            <a:ext cx="4967288" cy="1470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a:extLst>
              <a:ext uri="{FF2B5EF4-FFF2-40B4-BE49-F238E27FC236}">
                <a16:creationId xmlns:a16="http://schemas.microsoft.com/office/drawing/2014/main" id="{87FAE8E2-031A-E822-2E9D-3F665FC6E6DE}"/>
              </a:ext>
            </a:extLst>
          </p:cNvPr>
          <p:cNvSpPr>
            <a:spLocks noGrp="1"/>
          </p:cNvSpPr>
          <p:nvPr>
            <p:ph sz="quarter" idx="19"/>
          </p:nvPr>
        </p:nvSpPr>
        <p:spPr>
          <a:xfrm>
            <a:off x="6220800" y="2051050"/>
            <a:ext cx="4967288" cy="1470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3">
            <a:extLst>
              <a:ext uri="{FF2B5EF4-FFF2-40B4-BE49-F238E27FC236}">
                <a16:creationId xmlns:a16="http://schemas.microsoft.com/office/drawing/2014/main" id="{37D83062-1E57-69E1-3C81-C160D7CFD6E9}"/>
              </a:ext>
            </a:extLst>
          </p:cNvPr>
          <p:cNvSpPr>
            <a:spLocks noGrp="1"/>
          </p:cNvSpPr>
          <p:nvPr>
            <p:ph sz="quarter" idx="13"/>
          </p:nvPr>
        </p:nvSpPr>
        <p:spPr>
          <a:xfrm>
            <a:off x="1003199" y="3675709"/>
            <a:ext cx="10187363" cy="2202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4334986"/>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Two column + header image ba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F83AC61-1BCB-1F69-DD53-B0AAED647DF8}"/>
              </a:ext>
            </a:extLst>
          </p:cNvPr>
          <p:cNvSpPr>
            <a:spLocks noGrp="1"/>
          </p:cNvSpPr>
          <p:nvPr>
            <p:ph type="pic" sz="quarter" idx="14"/>
          </p:nvPr>
        </p:nvSpPr>
        <p:spPr>
          <a:xfrm>
            <a:off x="0" y="0"/>
            <a:ext cx="12192000" cy="2501660"/>
          </a:xfrm>
          <a:solidFill>
            <a:schemeClr val="accent4"/>
          </a:solidFill>
        </p:spPr>
        <p:txBody>
          <a:bodyPr/>
          <a:lstStyle/>
          <a:p>
            <a:r>
              <a:rPr lang="en-US" dirty="0"/>
              <a:t>Click icon to add picture</a:t>
            </a:r>
          </a:p>
        </p:txBody>
      </p:sp>
      <p:sp>
        <p:nvSpPr>
          <p:cNvPr id="2" name="Title 1"/>
          <p:cNvSpPr>
            <a:spLocks noGrp="1"/>
          </p:cNvSpPr>
          <p:nvPr>
            <p:ph type="title"/>
          </p:nvPr>
        </p:nvSpPr>
        <p:spPr>
          <a:xfrm>
            <a:off x="1003200" y="2910600"/>
            <a:ext cx="10185600" cy="518400"/>
          </a:xfrm>
        </p:spPr>
        <p:txBody>
          <a:bodyPr/>
          <a:lstStyle>
            <a:lvl1pPr>
              <a:defRPr kern="0"/>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B55CD9A9-9858-C4E3-4703-C9709BC2E356}"/>
              </a:ext>
            </a:extLst>
          </p:cNvPr>
          <p:cNvSpPr>
            <a:spLocks noGrp="1"/>
          </p:cNvSpPr>
          <p:nvPr>
            <p:ph sz="quarter" idx="12"/>
          </p:nvPr>
        </p:nvSpPr>
        <p:spPr>
          <a:xfrm>
            <a:off x="1003300" y="3733800"/>
            <a:ext cx="4967288" cy="2190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16B4FB7A-CA88-373B-4037-472FAF622F69}"/>
              </a:ext>
            </a:extLst>
          </p:cNvPr>
          <p:cNvSpPr>
            <a:spLocks noGrp="1"/>
          </p:cNvSpPr>
          <p:nvPr>
            <p:ph sz="quarter" idx="13"/>
          </p:nvPr>
        </p:nvSpPr>
        <p:spPr>
          <a:xfrm>
            <a:off x="6221412" y="3733800"/>
            <a:ext cx="4967288" cy="2190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8961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3 Column Chart +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345054C0-4190-A073-FF06-A5EB62316AA4}"/>
              </a:ext>
            </a:extLst>
          </p:cNvPr>
          <p:cNvSpPr>
            <a:spLocks noGrp="1"/>
          </p:cNvSpPr>
          <p:nvPr>
            <p:ph sz="quarter" idx="16"/>
          </p:nvPr>
        </p:nvSpPr>
        <p:spPr>
          <a:xfrm>
            <a:off x="995363" y="1331912"/>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6105C62-91E0-B66D-85BA-D26896F940DC}"/>
              </a:ext>
            </a:extLst>
          </p:cNvPr>
          <p:cNvSpPr>
            <a:spLocks noGrp="1"/>
          </p:cNvSpPr>
          <p:nvPr>
            <p:ph sz="quarter" idx="17"/>
          </p:nvPr>
        </p:nvSpPr>
        <p:spPr>
          <a:xfrm>
            <a:off x="4502150" y="1331912"/>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887642C3-1AC2-77F0-4602-3BAD72478BE9}"/>
              </a:ext>
            </a:extLst>
          </p:cNvPr>
          <p:cNvSpPr>
            <a:spLocks noGrp="1"/>
          </p:cNvSpPr>
          <p:nvPr>
            <p:ph sz="quarter" idx="18"/>
          </p:nvPr>
        </p:nvSpPr>
        <p:spPr>
          <a:xfrm>
            <a:off x="8008937" y="1331912"/>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25E75ECB-D0CA-2D00-702F-1AD57C5EBABA}"/>
              </a:ext>
            </a:extLst>
          </p:cNvPr>
          <p:cNvSpPr>
            <a:spLocks noGrp="1"/>
          </p:cNvSpPr>
          <p:nvPr>
            <p:ph sz="quarter" idx="19"/>
          </p:nvPr>
        </p:nvSpPr>
        <p:spPr>
          <a:xfrm>
            <a:off x="995363" y="3742126"/>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8B33D029-7198-2E2E-5E6C-B289731A27FF}"/>
              </a:ext>
            </a:extLst>
          </p:cNvPr>
          <p:cNvSpPr>
            <a:spLocks noGrp="1"/>
          </p:cNvSpPr>
          <p:nvPr>
            <p:ph sz="quarter" idx="20"/>
          </p:nvPr>
        </p:nvSpPr>
        <p:spPr>
          <a:xfrm>
            <a:off x="4502150" y="3742126"/>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7A19DB0-EA08-D699-0C88-37B4D178D11E}"/>
              </a:ext>
            </a:extLst>
          </p:cNvPr>
          <p:cNvSpPr>
            <a:spLocks noGrp="1"/>
          </p:cNvSpPr>
          <p:nvPr>
            <p:ph sz="quarter" idx="21"/>
          </p:nvPr>
        </p:nvSpPr>
        <p:spPr>
          <a:xfrm>
            <a:off x="8008937" y="3742126"/>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0758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 -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lvl1pPr>
              <a:defRPr kern="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9E40C064-15D1-24D5-3E98-71739E8B8974}"/>
              </a:ext>
            </a:extLst>
          </p:cNvPr>
          <p:cNvSpPr>
            <a:spLocks noGrp="1"/>
          </p:cNvSpPr>
          <p:nvPr>
            <p:ph sz="quarter" idx="24"/>
          </p:nvPr>
        </p:nvSpPr>
        <p:spPr>
          <a:xfrm>
            <a:off x="1003300"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8428DB69-A5E6-3995-43BE-21D7823D6168}"/>
              </a:ext>
            </a:extLst>
          </p:cNvPr>
          <p:cNvSpPr>
            <a:spLocks noGrp="1"/>
          </p:cNvSpPr>
          <p:nvPr>
            <p:ph sz="quarter" idx="25"/>
          </p:nvPr>
        </p:nvSpPr>
        <p:spPr>
          <a:xfrm>
            <a:off x="3074470"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E84EA45F-006F-C693-3D9A-C894873CED48}"/>
              </a:ext>
            </a:extLst>
          </p:cNvPr>
          <p:cNvSpPr>
            <a:spLocks noGrp="1"/>
          </p:cNvSpPr>
          <p:nvPr>
            <p:ph sz="quarter" idx="26"/>
          </p:nvPr>
        </p:nvSpPr>
        <p:spPr>
          <a:xfrm>
            <a:off x="5145641"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A92FB52F-B0E0-37C7-5F65-EEF98E215D4C}"/>
              </a:ext>
            </a:extLst>
          </p:cNvPr>
          <p:cNvSpPr>
            <a:spLocks noGrp="1"/>
          </p:cNvSpPr>
          <p:nvPr>
            <p:ph sz="quarter" idx="27"/>
          </p:nvPr>
        </p:nvSpPr>
        <p:spPr>
          <a:xfrm>
            <a:off x="7216812"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6B7BF63F-B2C0-FCAC-0EB5-D84B8D6B88E0}"/>
              </a:ext>
            </a:extLst>
          </p:cNvPr>
          <p:cNvSpPr>
            <a:spLocks noGrp="1"/>
          </p:cNvSpPr>
          <p:nvPr>
            <p:ph sz="quarter" idx="28"/>
          </p:nvPr>
        </p:nvSpPr>
        <p:spPr>
          <a:xfrm>
            <a:off x="9287982"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0240117"/>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68984"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34768"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00552"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66337"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287912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389261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5 column + intro + header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a:solidFill>
                <a:schemeClr val="bg1"/>
              </a:solidFill>
            </a:endParaRPr>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246221"/>
          </a:xfrm>
        </p:spPr>
        <p:txBody>
          <a:bodyPr>
            <a:spAutoFit/>
          </a:bodyPr>
          <a:lstStyle>
            <a:lvl1pPr>
              <a:defRPr>
                <a:solidFill>
                  <a:schemeClr val="bg1"/>
                </a:solidFill>
              </a:defRPr>
            </a:lvl1pPr>
            <a:lvl2pPr>
              <a:buClrTx/>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013FA197-29C7-A542-7F4A-98E54EAA4044}"/>
              </a:ext>
            </a:extLst>
          </p:cNvPr>
          <p:cNvSpPr>
            <a:spLocks noGrp="1"/>
          </p:cNvSpPr>
          <p:nvPr>
            <p:ph sz="quarter" idx="22"/>
          </p:nvPr>
        </p:nvSpPr>
        <p:spPr>
          <a:xfrm>
            <a:off x="995363"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7">
            <a:extLst>
              <a:ext uri="{FF2B5EF4-FFF2-40B4-BE49-F238E27FC236}">
                <a16:creationId xmlns:a16="http://schemas.microsoft.com/office/drawing/2014/main" id="{80062C7F-1E7F-D3F0-42DA-19C1A9676E45}"/>
              </a:ext>
            </a:extLst>
          </p:cNvPr>
          <p:cNvSpPr>
            <a:spLocks noGrp="1"/>
          </p:cNvSpPr>
          <p:nvPr>
            <p:ph sz="quarter" idx="23"/>
          </p:nvPr>
        </p:nvSpPr>
        <p:spPr>
          <a:xfrm>
            <a:off x="3048397"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DB8C39D9-73AE-A115-2AC4-E84A2758E601}"/>
              </a:ext>
            </a:extLst>
          </p:cNvPr>
          <p:cNvSpPr>
            <a:spLocks noGrp="1"/>
          </p:cNvSpPr>
          <p:nvPr>
            <p:ph sz="quarter" idx="24"/>
          </p:nvPr>
        </p:nvSpPr>
        <p:spPr>
          <a:xfrm>
            <a:off x="5101431"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a:extLst>
              <a:ext uri="{FF2B5EF4-FFF2-40B4-BE49-F238E27FC236}">
                <a16:creationId xmlns:a16="http://schemas.microsoft.com/office/drawing/2014/main" id="{ED9CEF0B-75E3-E133-3C7E-37C7249C4ACC}"/>
              </a:ext>
            </a:extLst>
          </p:cNvPr>
          <p:cNvSpPr>
            <a:spLocks noGrp="1"/>
          </p:cNvSpPr>
          <p:nvPr>
            <p:ph sz="quarter" idx="25"/>
          </p:nvPr>
        </p:nvSpPr>
        <p:spPr>
          <a:xfrm>
            <a:off x="7154465"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7">
            <a:extLst>
              <a:ext uri="{FF2B5EF4-FFF2-40B4-BE49-F238E27FC236}">
                <a16:creationId xmlns:a16="http://schemas.microsoft.com/office/drawing/2014/main" id="{5891467F-14E8-7772-2AA4-3FE5032AA06B}"/>
              </a:ext>
            </a:extLst>
          </p:cNvPr>
          <p:cNvSpPr>
            <a:spLocks noGrp="1"/>
          </p:cNvSpPr>
          <p:nvPr>
            <p:ph sz="quarter" idx="26"/>
          </p:nvPr>
        </p:nvSpPr>
        <p:spPr>
          <a:xfrm>
            <a:off x="9207500"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4735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593775"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18435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774926"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51860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741301" y="1468380"/>
            <a:ext cx="5885053" cy="4087973"/>
          </a:xfrm>
          <a:solidFill>
            <a:schemeClr val="accent1"/>
          </a:solidFill>
        </p:spPr>
        <p:txBody>
          <a:bodyPr anchor="ctr"/>
          <a:lstStyle>
            <a:lvl1pPr algn="ctr">
              <a:defRPr sz="1000" b="0">
                <a:solidFill>
                  <a:schemeClr val="bg1"/>
                </a:solidFill>
              </a:defRPr>
            </a:lvl1pPr>
          </a:lstStyle>
          <a:p>
            <a:r>
              <a:rPr lang="en-US" dirty="0"/>
              <a:t>Click icon to add picture</a:t>
            </a:r>
            <a:endParaRPr lang="en-GB" dirty="0"/>
          </a:p>
        </p:txBody>
      </p:sp>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648627"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648627"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7C82C8FF-4554-4D33-9E91-3BB7D4A856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2337" y="736722"/>
            <a:ext cx="914400" cy="368346"/>
          </a:xfrm>
          <a:prstGeom prst="rect">
            <a:avLst/>
          </a:prstGeom>
        </p:spPr>
      </p:pic>
    </p:spTree>
    <p:extLst>
      <p:ext uri="{BB962C8B-B14F-4D97-AF65-F5344CB8AC3E}">
        <p14:creationId xmlns:p14="http://schemas.microsoft.com/office/powerpoint/2010/main" val="1469005173"/>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10851383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 FIVE COLUMN + Subtitle boxes">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2C7EC625-DE37-4829-ACBE-0373F0B82962}"/>
              </a:ext>
            </a:extLst>
          </p:cNvPr>
          <p:cNvSpPr>
            <a:spLocks noGrp="1"/>
          </p:cNvSpPr>
          <p:nvPr>
            <p:ph type="body" sz="quarter" idx="14"/>
          </p:nvPr>
        </p:nvSpPr>
        <p:spPr>
          <a:xfrm>
            <a:off x="1003200" y="1322388"/>
            <a:ext cx="1899657" cy="4554538"/>
          </a:xfrm>
          <a:solidFill>
            <a:srgbClr val="E5E5E5"/>
          </a:solidFill>
        </p:spPr>
        <p:txBody>
          <a:bodyPr lIns="91440" tIns="1005840" rIns="91440"/>
          <a:lstStyle>
            <a:lvl1pPr>
              <a:defRPr sz="1600" b="1" spc="0"/>
            </a:lvl1pPr>
            <a:lvl2pPr>
              <a:defRPr sz="1600" b="0">
                <a:solidFill>
                  <a:schemeClr val="tx1"/>
                </a:solidFill>
              </a:defRPr>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1003200" y="432000"/>
            <a:ext cx="10185600" cy="518400"/>
          </a:xfrm>
        </p:spPr>
        <p:txBody>
          <a:bodyPr/>
          <a:lstStyle>
            <a:lvl1pPr>
              <a:defRPr kern="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8037C46F-D057-4106-9B45-A730A557B5D9}"/>
              </a:ext>
            </a:extLst>
          </p:cNvPr>
          <p:cNvSpPr>
            <a:spLocks noGrp="1"/>
          </p:cNvSpPr>
          <p:nvPr>
            <p:ph type="body" sz="quarter" idx="20"/>
          </p:nvPr>
        </p:nvSpPr>
        <p:spPr>
          <a:xfrm>
            <a:off x="30726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8">
            <a:extLst>
              <a:ext uri="{FF2B5EF4-FFF2-40B4-BE49-F238E27FC236}">
                <a16:creationId xmlns:a16="http://schemas.microsoft.com/office/drawing/2014/main" id="{FE33DBCF-2199-4682-AAC2-C3FC0CBE92A8}"/>
              </a:ext>
            </a:extLst>
          </p:cNvPr>
          <p:cNvSpPr>
            <a:spLocks noGrp="1"/>
          </p:cNvSpPr>
          <p:nvPr>
            <p:ph type="body" sz="quarter" idx="21"/>
          </p:nvPr>
        </p:nvSpPr>
        <p:spPr>
          <a:xfrm>
            <a:off x="51420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8">
            <a:extLst>
              <a:ext uri="{FF2B5EF4-FFF2-40B4-BE49-F238E27FC236}">
                <a16:creationId xmlns:a16="http://schemas.microsoft.com/office/drawing/2014/main" id="{E130E5C8-8660-4D01-AD3B-CEEFB37F7538}"/>
              </a:ext>
            </a:extLst>
          </p:cNvPr>
          <p:cNvSpPr>
            <a:spLocks noGrp="1"/>
          </p:cNvSpPr>
          <p:nvPr>
            <p:ph type="body" sz="quarter" idx="22"/>
          </p:nvPr>
        </p:nvSpPr>
        <p:spPr>
          <a:xfrm>
            <a:off x="72114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8">
            <a:extLst>
              <a:ext uri="{FF2B5EF4-FFF2-40B4-BE49-F238E27FC236}">
                <a16:creationId xmlns:a16="http://schemas.microsoft.com/office/drawing/2014/main" id="{F404CCF0-6C3D-42EE-9F8D-FE237FEEB13D}"/>
              </a:ext>
            </a:extLst>
          </p:cNvPr>
          <p:cNvSpPr>
            <a:spLocks noGrp="1"/>
          </p:cNvSpPr>
          <p:nvPr>
            <p:ph type="body" sz="quarter" idx="23"/>
          </p:nvPr>
        </p:nvSpPr>
        <p:spPr>
          <a:xfrm>
            <a:off x="9280798"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B0A7138E-6EE9-4E16-AB30-D7C7DA3DCEFF}"/>
              </a:ext>
            </a:extLst>
          </p:cNvPr>
          <p:cNvSpPr>
            <a:spLocks noGrp="1"/>
          </p:cNvSpPr>
          <p:nvPr>
            <p:ph type="body" sz="quarter" idx="24" hasCustomPrompt="1"/>
          </p:nvPr>
        </p:nvSpPr>
        <p:spPr>
          <a:xfrm>
            <a:off x="998538" y="1630363"/>
            <a:ext cx="1906587" cy="563562"/>
          </a:xfrm>
          <a:solidFill>
            <a:srgbClr val="1E49E2"/>
          </a:solidFill>
        </p:spPr>
        <p:txBody>
          <a:bodyPr anchor="ctr"/>
          <a:lstStyle>
            <a:lvl1pPr algn="ctr">
              <a:defRPr sz="1600" b="1" kern="0">
                <a:solidFill>
                  <a:schemeClr val="bg1"/>
                </a:solidFill>
              </a:defRPr>
            </a:lvl1pPr>
          </a:lstStyle>
          <a:p>
            <a:pPr lvl="0"/>
            <a:r>
              <a:rPr lang="en-US" dirty="0"/>
              <a:t>Subtitle</a:t>
            </a:r>
          </a:p>
        </p:txBody>
      </p:sp>
      <p:sp>
        <p:nvSpPr>
          <p:cNvPr id="15" name="Text Placeholder 3">
            <a:extLst>
              <a:ext uri="{FF2B5EF4-FFF2-40B4-BE49-F238E27FC236}">
                <a16:creationId xmlns:a16="http://schemas.microsoft.com/office/drawing/2014/main" id="{4E652417-F61A-4ABE-AAED-E30436B90B12}"/>
              </a:ext>
            </a:extLst>
          </p:cNvPr>
          <p:cNvSpPr>
            <a:spLocks noGrp="1"/>
          </p:cNvSpPr>
          <p:nvPr>
            <p:ph type="body" sz="quarter" idx="25" hasCustomPrompt="1"/>
          </p:nvPr>
        </p:nvSpPr>
        <p:spPr>
          <a:xfrm>
            <a:off x="3073464" y="1630363"/>
            <a:ext cx="1906587" cy="563562"/>
          </a:xfrm>
          <a:solidFill>
            <a:schemeClr val="tx2"/>
          </a:solidFill>
        </p:spPr>
        <p:txBody>
          <a:bodyPr anchor="ctr"/>
          <a:lstStyle>
            <a:lvl1pPr algn="ctr">
              <a:defRPr sz="1600" b="1" kern="0">
                <a:solidFill>
                  <a:schemeClr val="bg1"/>
                </a:solidFill>
              </a:defRPr>
            </a:lvl1pPr>
          </a:lstStyle>
          <a:p>
            <a:pPr lvl="0"/>
            <a:r>
              <a:rPr lang="en-US" dirty="0"/>
              <a:t>Subtitle</a:t>
            </a:r>
          </a:p>
        </p:txBody>
      </p:sp>
      <p:sp>
        <p:nvSpPr>
          <p:cNvPr id="16" name="Text Placeholder 3">
            <a:extLst>
              <a:ext uri="{FF2B5EF4-FFF2-40B4-BE49-F238E27FC236}">
                <a16:creationId xmlns:a16="http://schemas.microsoft.com/office/drawing/2014/main" id="{31218554-B99A-45E3-9AE4-434D8CA5AD2C}"/>
              </a:ext>
            </a:extLst>
          </p:cNvPr>
          <p:cNvSpPr>
            <a:spLocks noGrp="1"/>
          </p:cNvSpPr>
          <p:nvPr>
            <p:ph type="body" sz="quarter" idx="26" hasCustomPrompt="1"/>
          </p:nvPr>
        </p:nvSpPr>
        <p:spPr>
          <a:xfrm>
            <a:off x="5140699" y="1630363"/>
            <a:ext cx="1906587" cy="563562"/>
          </a:xfrm>
          <a:solidFill>
            <a:schemeClr val="accent4"/>
          </a:solidFill>
        </p:spPr>
        <p:txBody>
          <a:bodyPr anchor="ctr"/>
          <a:lstStyle>
            <a:lvl1pPr algn="ctr">
              <a:defRPr sz="1600" b="1" kern="0">
                <a:solidFill>
                  <a:schemeClr val="bg1"/>
                </a:solidFill>
              </a:defRPr>
            </a:lvl1pPr>
          </a:lstStyle>
          <a:p>
            <a:pPr lvl="0"/>
            <a:r>
              <a:rPr lang="en-US" dirty="0"/>
              <a:t>Subtitle</a:t>
            </a:r>
          </a:p>
        </p:txBody>
      </p:sp>
      <p:sp>
        <p:nvSpPr>
          <p:cNvPr id="17" name="Text Placeholder 3">
            <a:extLst>
              <a:ext uri="{FF2B5EF4-FFF2-40B4-BE49-F238E27FC236}">
                <a16:creationId xmlns:a16="http://schemas.microsoft.com/office/drawing/2014/main" id="{BFCA38BE-76B7-4635-8179-9D7DD99CD973}"/>
              </a:ext>
            </a:extLst>
          </p:cNvPr>
          <p:cNvSpPr>
            <a:spLocks noGrp="1"/>
          </p:cNvSpPr>
          <p:nvPr>
            <p:ph type="body" sz="quarter" idx="27" hasCustomPrompt="1"/>
          </p:nvPr>
        </p:nvSpPr>
        <p:spPr>
          <a:xfrm>
            <a:off x="7207934" y="1630363"/>
            <a:ext cx="1906587" cy="563562"/>
          </a:xfrm>
          <a:solidFill>
            <a:schemeClr val="accent3"/>
          </a:solidFill>
        </p:spPr>
        <p:txBody>
          <a:bodyPr anchor="ctr"/>
          <a:lstStyle>
            <a:lvl1pPr algn="ctr">
              <a:defRPr sz="1600" b="1" kern="0">
                <a:solidFill>
                  <a:schemeClr val="bg1"/>
                </a:solidFill>
              </a:defRPr>
            </a:lvl1pPr>
          </a:lstStyle>
          <a:p>
            <a:pPr lvl="0"/>
            <a:r>
              <a:rPr lang="en-US" dirty="0"/>
              <a:t>Subtitle</a:t>
            </a:r>
          </a:p>
        </p:txBody>
      </p:sp>
      <p:sp>
        <p:nvSpPr>
          <p:cNvPr id="18" name="Text Placeholder 3">
            <a:extLst>
              <a:ext uri="{FF2B5EF4-FFF2-40B4-BE49-F238E27FC236}">
                <a16:creationId xmlns:a16="http://schemas.microsoft.com/office/drawing/2014/main" id="{D2020005-E0B8-4233-8022-8AC559F11D2F}"/>
              </a:ext>
            </a:extLst>
          </p:cNvPr>
          <p:cNvSpPr>
            <a:spLocks noGrp="1"/>
          </p:cNvSpPr>
          <p:nvPr>
            <p:ph type="body" sz="quarter" idx="28" hasCustomPrompt="1"/>
          </p:nvPr>
        </p:nvSpPr>
        <p:spPr>
          <a:xfrm>
            <a:off x="9280798" y="1630363"/>
            <a:ext cx="1906587" cy="563562"/>
          </a:xfrm>
          <a:solidFill>
            <a:schemeClr val="accent1"/>
          </a:solidFill>
        </p:spPr>
        <p:txBody>
          <a:bodyPr anchor="ctr"/>
          <a:lstStyle>
            <a:lvl1pPr algn="ctr">
              <a:defRPr sz="1600" b="1" kern="0">
                <a:solidFill>
                  <a:schemeClr val="bg1"/>
                </a:solidFill>
              </a:defRPr>
            </a:lvl1pPr>
          </a:lstStyle>
          <a:p>
            <a:pPr lvl="0"/>
            <a:r>
              <a:rPr lang="en-US" dirty="0"/>
              <a:t>Subtitle</a:t>
            </a:r>
          </a:p>
        </p:txBody>
      </p:sp>
    </p:spTree>
    <p:extLst>
      <p:ext uri="{BB962C8B-B14F-4D97-AF65-F5344CB8AC3E}">
        <p14:creationId xmlns:p14="http://schemas.microsoft.com/office/powerpoint/2010/main" val="2563747993"/>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Quad Box with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bg1">
              <a:lumMod val="85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bg1">
              <a:lumMod val="85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bg1">
              <a:lumMod val="85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bg1">
              <a:lumMod val="85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B49FE0EB-C435-5FB3-FCE5-D3B348E2ACAE}"/>
              </a:ext>
            </a:extLst>
          </p:cNvPr>
          <p:cNvSpPr>
            <a:spLocks noGrp="1"/>
          </p:cNvSpPr>
          <p:nvPr>
            <p:ph sz="quarter" idx="57"/>
          </p:nvPr>
        </p:nvSpPr>
        <p:spPr>
          <a:xfrm>
            <a:off x="4570413" y="2546350"/>
            <a:ext cx="3049649" cy="2132013"/>
          </a:xfrm>
          <a:solidFill>
            <a:schemeClr val="accent1"/>
          </a:solidFill>
          <a:ln>
            <a:noFill/>
          </a:ln>
        </p:spPr>
        <p:txBody>
          <a:bodyPr vert="horz" lIns="108000" tIns="108000" rIns="108000" bIns="108000" rtlCol="0" anchor="ctr" anchorCtr="1">
            <a:noAutofit/>
          </a:bodyPr>
          <a:lstStyle>
            <a:lvl1pPr algn="ctr">
              <a:defRPr lang="en-US" dirty="0" smtClean="0">
                <a:solidFill>
                  <a:schemeClr val="bg1"/>
                </a:solidFill>
                <a:cs typeface="Arial" panose="020B0604020202020204" pitchFamily="34" charset="0"/>
              </a:defRPr>
            </a:lvl1pPr>
            <a:lvl2pPr algn="ctr">
              <a:defRPr lang="en-US" dirty="0" smtClean="0">
                <a:solidFill>
                  <a:schemeClr val="bg1"/>
                </a:solidFill>
              </a:defRPr>
            </a:lvl2pPr>
            <a:lvl3pPr algn="ctr">
              <a:defRPr lang="en-US" dirty="0" smtClean="0">
                <a:solidFill>
                  <a:schemeClr val="bg1"/>
                </a:solidFill>
              </a:defRPr>
            </a:lvl3pPr>
            <a:lvl4pPr algn="ctr">
              <a:defRPr lang="en-US" dirty="0" smtClean="0">
                <a:solidFill>
                  <a:schemeClr val="bg1"/>
                </a:solidFill>
              </a:defRPr>
            </a:lvl4pPr>
            <a:lvl5pPr algn="ctr">
              <a:defRPr lang="en-US" dirty="0">
                <a:solidFill>
                  <a:schemeClr val="bg1"/>
                </a:solidFill>
              </a:defRPr>
            </a:lvl5pPr>
          </a:lstStyle>
          <a:p>
            <a:pPr lvl="0" algn="ctr"/>
            <a:r>
              <a:rPr lang="en-US"/>
              <a:t>Click to edit Master text styles</a:t>
            </a:r>
          </a:p>
        </p:txBody>
      </p:sp>
    </p:spTree>
    <p:extLst>
      <p:ext uri="{BB962C8B-B14F-4D97-AF65-F5344CB8AC3E}">
        <p14:creationId xmlns:p14="http://schemas.microsoft.com/office/powerpoint/2010/main" val="28723387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2 Column + Blue Heading">
    <p:spTree>
      <p:nvGrpSpPr>
        <p:cNvPr id="1" name=""/>
        <p:cNvGrpSpPr/>
        <p:nvPr/>
      </p:nvGrpSpPr>
      <p:grpSpPr>
        <a:xfrm>
          <a:off x="0" y="0"/>
          <a:ext cx="0" cy="0"/>
          <a:chOff x="0" y="0"/>
          <a:chExt cx="0" cy="0"/>
        </a:xfrm>
      </p:grpSpPr>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D2A5EBE6-C4EB-3D63-4351-4FBEA06A0BC6}"/>
              </a:ext>
            </a:extLst>
          </p:cNvPr>
          <p:cNvSpPr>
            <a:spLocks noGrp="1"/>
          </p:cNvSpPr>
          <p:nvPr>
            <p:ph sz="quarter" idx="23"/>
          </p:nvPr>
        </p:nvSpPr>
        <p:spPr>
          <a:xfrm>
            <a:off x="1002588" y="1720850"/>
            <a:ext cx="4968000" cy="4156074"/>
          </a:xfrm>
          <a:solidFill>
            <a:schemeClr val="bg1">
              <a:lumMod val="85000"/>
            </a:schemeClr>
          </a:solidFill>
          <a:ln w="12700">
            <a:noFill/>
          </a:ln>
        </p:spPr>
        <p:txBody>
          <a:bodyPr vert="horz" lIns="108000" tIns="108000" rIns="108000" bIns="108000" rtlCol="0" anchor="t" anchorCtr="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E5B1772-E65F-A92F-6EE3-3FB7C60E2E13}"/>
              </a:ext>
            </a:extLst>
          </p:cNvPr>
          <p:cNvSpPr>
            <a:spLocks noGrp="1"/>
          </p:cNvSpPr>
          <p:nvPr>
            <p:ph sz="quarter" idx="24"/>
          </p:nvPr>
        </p:nvSpPr>
        <p:spPr>
          <a:xfrm>
            <a:off x="6240394" y="1720850"/>
            <a:ext cx="4968000" cy="4156074"/>
          </a:xfrm>
          <a:solidFill>
            <a:schemeClr val="bg1">
              <a:lumMod val="85000"/>
            </a:schemeClr>
          </a:solidFill>
          <a:ln w="12700">
            <a:noFill/>
          </a:ln>
        </p:spPr>
        <p:txBody>
          <a:bodyPr vert="horz" lIns="108000" tIns="108000" rIns="108000" bIns="108000" rtlCol="0" anchor="t" anchorCtr="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46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Four Boxes + heading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36040" y="1720714"/>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30720"/>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36040" y="4130720"/>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53752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Break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432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308261"/>
            <a:ext cx="5252400" cy="246221"/>
          </a:xfrm>
        </p:spPr>
        <p:txBody>
          <a:bodyPr wrap="square" anchor="b">
            <a:spAutoFit/>
          </a:bodyPr>
          <a:lstStyle>
            <a:lvl1pPr>
              <a:defRPr sz="1600" b="1">
                <a:solidFill>
                  <a:schemeClr val="bg1"/>
                </a:solidFill>
              </a:defRPr>
            </a:lvl1pPr>
            <a:lvl2pPr>
              <a:defRPr sz="16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2650793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break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4325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308261"/>
            <a:ext cx="5252400" cy="246221"/>
          </a:xfrm>
        </p:spPr>
        <p:txBody>
          <a:bodyPr wrap="square" anchor="b">
            <a:spAutoFit/>
          </a:bodyPr>
          <a:lstStyle>
            <a:lvl1pPr>
              <a:defRPr sz="1600" b="1">
                <a:solidFill>
                  <a:schemeClr val="accent2"/>
                </a:solidFill>
              </a:defRPr>
            </a:lvl1pPr>
            <a:lvl2pPr>
              <a:defRPr sz="16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2671831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Break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43250"/>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308261"/>
            <a:ext cx="5252400" cy="246221"/>
          </a:xfrm>
        </p:spPr>
        <p:txBody>
          <a:bodyPr wrap="square" anchor="b">
            <a:spAutoFit/>
          </a:bodyPr>
          <a:lstStyle>
            <a:lvl1pPr>
              <a:defRPr sz="1600" b="1">
                <a:solidFill>
                  <a:schemeClr val="accent2"/>
                </a:solidFill>
              </a:defRPr>
            </a:lvl1pPr>
            <a:lvl2pPr>
              <a:defRPr sz="16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32529528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losing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F36415CC-18EE-44C6-AA6A-0C70BEB38184}"/>
              </a:ext>
            </a:extLst>
          </p:cNvPr>
          <p:cNvSpPr>
            <a:spLocks noGrp="1"/>
          </p:cNvSpPr>
          <p:nvPr>
            <p:ph type="body" sz="quarter" idx="10"/>
          </p:nvPr>
        </p:nvSpPr>
        <p:spPr>
          <a:xfrm>
            <a:off x="741301" y="4240696"/>
            <a:ext cx="5748399" cy="1854200"/>
          </a:xfrm>
        </p:spPr>
        <p:txBody>
          <a:bodyPr anchor="b"/>
          <a:lstStyle>
            <a:lvl1pPr>
              <a:spcAft>
                <a:spcPts val="1000"/>
              </a:spcAft>
              <a:defRPr lang="en-US" sz="900" b="0" kern="1200" dirty="0" smtClean="0">
                <a:solidFill>
                  <a:schemeClr val="bg1">
                    <a:lumMod val="65000"/>
                  </a:schemeClr>
                </a:solidFill>
                <a:latin typeface="+mn-lt"/>
                <a:ea typeface="+mn-ea"/>
                <a:cs typeface="+mn-cs"/>
              </a:defRPr>
            </a:lvl1pPr>
            <a:lvl2pPr>
              <a:spcAft>
                <a:spcPts val="1000"/>
              </a:spcAft>
              <a:defRPr sz="900" b="0">
                <a:solidFill>
                  <a:schemeClr val="tx1"/>
                </a:solidFill>
              </a:defRPr>
            </a:lvl2pPr>
          </a:lstStyle>
          <a:p>
            <a:pPr marL="0" lvl="0" indent="0" algn="l" defTabSz="685766" rtl="0" eaLnBrk="1" latinLnBrk="0" hangingPunct="1">
              <a:lnSpc>
                <a:spcPct val="100000"/>
              </a:lnSpc>
              <a:spcBef>
                <a:spcPts val="0"/>
              </a:spcBef>
              <a:spcAft>
                <a:spcPts val="600"/>
              </a:spcAft>
              <a:buFontTx/>
              <a:buNone/>
            </a:pPr>
            <a:r>
              <a:rPr lang="en-US"/>
              <a:t>Click to edit Master text styles</a:t>
            </a:r>
          </a:p>
          <a:p>
            <a:pPr marL="0" lvl="1" indent="0" algn="l" defTabSz="685766" rtl="0" eaLnBrk="1" latinLnBrk="0" hangingPunct="1">
              <a:lnSpc>
                <a:spcPct val="100000"/>
              </a:lnSpc>
              <a:spcBef>
                <a:spcPts val="0"/>
              </a:spcBef>
              <a:spcAft>
                <a:spcPts val="600"/>
              </a:spcAft>
              <a:buFontTx/>
              <a:buNone/>
            </a:pPr>
            <a:r>
              <a:rPr lang="en-US"/>
              <a:t>Second level</a:t>
            </a:r>
          </a:p>
        </p:txBody>
      </p:sp>
      <p:pic>
        <p:nvPicPr>
          <p:cNvPr id="23" name="Graphic 22">
            <a:extLst>
              <a:ext uri="{FF2B5EF4-FFF2-40B4-BE49-F238E27FC236}">
                <a16:creationId xmlns:a16="http://schemas.microsoft.com/office/drawing/2014/main" id="{BB7DCF77-C63C-4BBE-88C9-6A8B122B82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
        <p:nvSpPr>
          <p:cNvPr id="3" name="TextBox 2">
            <a:extLst>
              <a:ext uri="{FF2B5EF4-FFF2-40B4-BE49-F238E27FC236}">
                <a16:creationId xmlns:a16="http://schemas.microsoft.com/office/drawing/2014/main" id="{4A81CA90-D592-C9D2-D312-E24E59BEEAD5}"/>
              </a:ext>
            </a:extLst>
          </p:cNvPr>
          <p:cNvSpPr txBox="1"/>
          <p:nvPr userDrawn="1"/>
        </p:nvSpPr>
        <p:spPr>
          <a:xfrm>
            <a:off x="741301" y="3824579"/>
            <a:ext cx="1112108" cy="161583"/>
          </a:xfrm>
          <a:prstGeom prst="rect">
            <a:avLst/>
          </a:prstGeom>
          <a:noFill/>
        </p:spPr>
        <p:txBody>
          <a:bodyPr wrap="square" lIns="0" tIns="0" rIns="0" bIns="0">
            <a:spAutoFit/>
          </a:bodyPr>
          <a:lstStyle/>
          <a:p>
            <a:pPr marR="0">
              <a:spcBef>
                <a:spcPts val="0"/>
              </a:spcBef>
              <a:spcAft>
                <a:spcPts val="0"/>
              </a:spcAft>
            </a:pPr>
            <a:r>
              <a:rPr lang="en-US" sz="1050" b="1" dirty="0">
                <a:solidFill>
                  <a:schemeClr val="tx2"/>
                </a:solidFill>
                <a:effectLst/>
                <a:ea typeface="Calibri" panose="020F0502020204030204" pitchFamily="34" charset="0"/>
              </a:rPr>
              <a:t>Learn about us:</a:t>
            </a:r>
          </a:p>
        </p:txBody>
      </p:sp>
      <p:sp>
        <p:nvSpPr>
          <p:cNvPr id="4" name="Freeform: Shape 3">
            <a:extLst>
              <a:ext uri="{FF2B5EF4-FFF2-40B4-BE49-F238E27FC236}">
                <a16:creationId xmlns:a16="http://schemas.microsoft.com/office/drawing/2014/main" id="{4A9FA3A8-95F7-342F-0770-F1DF6F57C670}"/>
              </a:ext>
            </a:extLst>
          </p:cNvPr>
          <p:cNvSpPr/>
          <p:nvPr userDrawn="1"/>
        </p:nvSpPr>
        <p:spPr>
          <a:xfrm>
            <a:off x="1914717" y="3715275"/>
            <a:ext cx="380190" cy="380190"/>
          </a:xfrm>
          <a:custGeom>
            <a:avLst/>
            <a:gdLst>
              <a:gd name="connsiteX0" fmla="*/ 192044 w 207146"/>
              <a:gd name="connsiteY0" fmla="*/ 0 h 207146"/>
              <a:gd name="connsiteX1" fmla="*/ 15251 w 207146"/>
              <a:gd name="connsiteY1" fmla="*/ 0 h 207146"/>
              <a:gd name="connsiteX2" fmla="*/ 0 w 207146"/>
              <a:gd name="connsiteY2" fmla="*/ 15251 h 207146"/>
              <a:gd name="connsiteX3" fmla="*/ 0 w 207146"/>
              <a:gd name="connsiteY3" fmla="*/ 191896 h 207146"/>
              <a:gd name="connsiteX4" fmla="*/ 15251 w 207146"/>
              <a:gd name="connsiteY4" fmla="*/ 207147 h 207146"/>
              <a:gd name="connsiteX5" fmla="*/ 191896 w 207146"/>
              <a:gd name="connsiteY5" fmla="*/ 207147 h 207146"/>
              <a:gd name="connsiteX6" fmla="*/ 207147 w 207146"/>
              <a:gd name="connsiteY6" fmla="*/ 191896 h 207146"/>
              <a:gd name="connsiteX7" fmla="*/ 207147 w 207146"/>
              <a:gd name="connsiteY7" fmla="*/ 15251 h 207146"/>
              <a:gd name="connsiteX8" fmla="*/ 191896 w 207146"/>
              <a:gd name="connsiteY8" fmla="*/ 0 h 207146"/>
              <a:gd name="connsiteX9" fmla="*/ 61892 w 207146"/>
              <a:gd name="connsiteY9" fmla="*/ 176645 h 207146"/>
              <a:gd name="connsiteX10" fmla="*/ 30798 w 207146"/>
              <a:gd name="connsiteY10" fmla="*/ 176645 h 207146"/>
              <a:gd name="connsiteX11" fmla="*/ 30798 w 207146"/>
              <a:gd name="connsiteY11" fmla="*/ 77587 h 207146"/>
              <a:gd name="connsiteX12" fmla="*/ 61892 w 207146"/>
              <a:gd name="connsiteY12" fmla="*/ 77587 h 207146"/>
              <a:gd name="connsiteX13" fmla="*/ 61892 w 207146"/>
              <a:gd name="connsiteY13" fmla="*/ 176645 h 207146"/>
              <a:gd name="connsiteX14" fmla="*/ 46345 w 207146"/>
              <a:gd name="connsiteY14" fmla="*/ 63965 h 207146"/>
              <a:gd name="connsiteX15" fmla="*/ 28429 w 207146"/>
              <a:gd name="connsiteY15" fmla="*/ 46049 h 207146"/>
              <a:gd name="connsiteX16" fmla="*/ 46345 w 207146"/>
              <a:gd name="connsiteY16" fmla="*/ 28133 h 207146"/>
              <a:gd name="connsiteX17" fmla="*/ 64261 w 207146"/>
              <a:gd name="connsiteY17" fmla="*/ 46049 h 207146"/>
              <a:gd name="connsiteX18" fmla="*/ 46345 w 207146"/>
              <a:gd name="connsiteY18" fmla="*/ 63965 h 207146"/>
              <a:gd name="connsiteX19" fmla="*/ 176793 w 207146"/>
              <a:gd name="connsiteY19" fmla="*/ 176793 h 207146"/>
              <a:gd name="connsiteX20" fmla="*/ 145699 w 207146"/>
              <a:gd name="connsiteY20" fmla="*/ 176793 h 207146"/>
              <a:gd name="connsiteX21" fmla="*/ 145699 w 207146"/>
              <a:gd name="connsiteY21" fmla="*/ 122748 h 207146"/>
              <a:gd name="connsiteX22" fmla="*/ 130152 w 207146"/>
              <a:gd name="connsiteY22" fmla="*/ 101871 h 207146"/>
              <a:gd name="connsiteX23" fmla="*/ 111791 w 207146"/>
              <a:gd name="connsiteY23" fmla="*/ 123192 h 207146"/>
              <a:gd name="connsiteX24" fmla="*/ 111791 w 207146"/>
              <a:gd name="connsiteY24" fmla="*/ 176941 h 207146"/>
              <a:gd name="connsiteX25" fmla="*/ 80697 w 207146"/>
              <a:gd name="connsiteY25" fmla="*/ 176941 h 207146"/>
              <a:gd name="connsiteX26" fmla="*/ 80697 w 207146"/>
              <a:gd name="connsiteY26" fmla="*/ 77884 h 207146"/>
              <a:gd name="connsiteX27" fmla="*/ 110607 w 207146"/>
              <a:gd name="connsiteY27" fmla="*/ 77884 h 207146"/>
              <a:gd name="connsiteX28" fmla="*/ 110607 w 207146"/>
              <a:gd name="connsiteY28" fmla="*/ 91654 h 207146"/>
              <a:gd name="connsiteX29" fmla="*/ 111051 w 207146"/>
              <a:gd name="connsiteY29" fmla="*/ 91654 h 207146"/>
              <a:gd name="connsiteX30" fmla="*/ 140664 w 207146"/>
              <a:gd name="connsiteY30" fmla="*/ 75218 h 207146"/>
              <a:gd name="connsiteX31" fmla="*/ 176793 w 207146"/>
              <a:gd name="connsiteY31" fmla="*/ 115789 h 207146"/>
              <a:gd name="connsiteX32" fmla="*/ 176793 w 207146"/>
              <a:gd name="connsiteY32" fmla="*/ 177089 h 2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7146" h="207146">
                <a:moveTo>
                  <a:pt x="192044" y="0"/>
                </a:moveTo>
                <a:lnTo>
                  <a:pt x="15251" y="0"/>
                </a:lnTo>
                <a:cubicBezTo>
                  <a:pt x="6811" y="0"/>
                  <a:pt x="0" y="6811"/>
                  <a:pt x="0" y="15251"/>
                </a:cubicBezTo>
                <a:lnTo>
                  <a:pt x="0" y="191896"/>
                </a:lnTo>
                <a:cubicBezTo>
                  <a:pt x="0" y="200336"/>
                  <a:pt x="6811" y="207147"/>
                  <a:pt x="15251" y="207147"/>
                </a:cubicBezTo>
                <a:lnTo>
                  <a:pt x="191896" y="207147"/>
                </a:lnTo>
                <a:cubicBezTo>
                  <a:pt x="200336" y="207147"/>
                  <a:pt x="207147" y="200336"/>
                  <a:pt x="207147" y="191896"/>
                </a:cubicBezTo>
                <a:lnTo>
                  <a:pt x="207147" y="15251"/>
                </a:lnTo>
                <a:cubicBezTo>
                  <a:pt x="207147" y="6811"/>
                  <a:pt x="200336" y="0"/>
                  <a:pt x="191896" y="0"/>
                </a:cubicBezTo>
                <a:close/>
                <a:moveTo>
                  <a:pt x="61892" y="176645"/>
                </a:moveTo>
                <a:lnTo>
                  <a:pt x="30798" y="176645"/>
                </a:lnTo>
                <a:lnTo>
                  <a:pt x="30798" y="77587"/>
                </a:lnTo>
                <a:lnTo>
                  <a:pt x="61892" y="77587"/>
                </a:lnTo>
                <a:lnTo>
                  <a:pt x="61892" y="176645"/>
                </a:lnTo>
                <a:close/>
                <a:moveTo>
                  <a:pt x="46345" y="63965"/>
                </a:moveTo>
                <a:cubicBezTo>
                  <a:pt x="36425" y="63965"/>
                  <a:pt x="28429" y="56414"/>
                  <a:pt x="28429" y="46049"/>
                </a:cubicBezTo>
                <a:cubicBezTo>
                  <a:pt x="28429" y="35684"/>
                  <a:pt x="36425" y="28133"/>
                  <a:pt x="46345" y="28133"/>
                </a:cubicBezTo>
                <a:cubicBezTo>
                  <a:pt x="56266" y="28133"/>
                  <a:pt x="64261" y="35684"/>
                  <a:pt x="64261" y="46049"/>
                </a:cubicBezTo>
                <a:cubicBezTo>
                  <a:pt x="64261" y="56414"/>
                  <a:pt x="56266" y="63965"/>
                  <a:pt x="46345" y="63965"/>
                </a:cubicBezTo>
                <a:close/>
                <a:moveTo>
                  <a:pt x="176793" y="176793"/>
                </a:moveTo>
                <a:lnTo>
                  <a:pt x="145699" y="176793"/>
                </a:lnTo>
                <a:lnTo>
                  <a:pt x="145699" y="122748"/>
                </a:lnTo>
                <a:cubicBezTo>
                  <a:pt x="145699" y="106757"/>
                  <a:pt x="138888" y="101871"/>
                  <a:pt x="130152" y="101871"/>
                </a:cubicBezTo>
                <a:cubicBezTo>
                  <a:pt x="120971" y="101871"/>
                  <a:pt x="111791" y="108830"/>
                  <a:pt x="111791" y="123192"/>
                </a:cubicBezTo>
                <a:lnTo>
                  <a:pt x="111791" y="176941"/>
                </a:lnTo>
                <a:lnTo>
                  <a:pt x="80697" y="176941"/>
                </a:lnTo>
                <a:lnTo>
                  <a:pt x="80697" y="77884"/>
                </a:lnTo>
                <a:lnTo>
                  <a:pt x="110607" y="77884"/>
                </a:lnTo>
                <a:lnTo>
                  <a:pt x="110607" y="91654"/>
                </a:lnTo>
                <a:lnTo>
                  <a:pt x="111051" y="91654"/>
                </a:lnTo>
                <a:cubicBezTo>
                  <a:pt x="114012" y="85583"/>
                  <a:pt x="124525" y="75218"/>
                  <a:pt x="140664" y="75218"/>
                </a:cubicBezTo>
                <a:cubicBezTo>
                  <a:pt x="157988" y="75218"/>
                  <a:pt x="176793" y="85583"/>
                  <a:pt x="176793" y="115789"/>
                </a:cubicBezTo>
                <a:lnTo>
                  <a:pt x="176793" y="177089"/>
                </a:lnTo>
                <a:close/>
              </a:path>
            </a:pathLst>
          </a:custGeom>
          <a:solidFill>
            <a:srgbClr val="0077B5"/>
          </a:solidFill>
          <a:ln w="14795" cap="flat">
            <a:noFill/>
            <a:prstDash val="solid"/>
            <a:miter/>
          </a:ln>
        </p:spPr>
        <p:txBody>
          <a:bodyPr rtlCol="0" anchor="ctr"/>
          <a:lstStyle/>
          <a:p>
            <a:endParaRPr lang="en-US" dirty="0"/>
          </a:p>
        </p:txBody>
      </p:sp>
      <p:cxnSp>
        <p:nvCxnSpPr>
          <p:cNvPr id="5" name="Straight Connector 4">
            <a:extLst>
              <a:ext uri="{FF2B5EF4-FFF2-40B4-BE49-F238E27FC236}">
                <a16:creationId xmlns:a16="http://schemas.microsoft.com/office/drawing/2014/main" id="{8744A530-441A-2937-9A20-D05EFF740899}"/>
              </a:ext>
            </a:extLst>
          </p:cNvPr>
          <p:cNvCxnSpPr>
            <a:cxnSpLocks/>
          </p:cNvCxnSpPr>
          <p:nvPr userDrawn="1"/>
        </p:nvCxnSpPr>
        <p:spPr>
          <a:xfrm>
            <a:off x="2469922" y="3631050"/>
            <a:ext cx="0" cy="5486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7070DF8-AC8F-E0D1-6890-C6CE330EEC6F}"/>
              </a:ext>
            </a:extLst>
          </p:cNvPr>
          <p:cNvSpPr txBox="1"/>
          <p:nvPr userDrawn="1"/>
        </p:nvSpPr>
        <p:spPr>
          <a:xfrm>
            <a:off x="2644938" y="3824579"/>
            <a:ext cx="1112108" cy="161583"/>
          </a:xfrm>
          <a:prstGeom prst="rect">
            <a:avLst/>
          </a:prstGeom>
          <a:noFill/>
        </p:spPr>
        <p:txBody>
          <a:bodyPr wrap="square" lIns="0" tIns="0" rIns="0" bIns="0">
            <a:spAutoFit/>
          </a:bodyPr>
          <a:lstStyle/>
          <a:p>
            <a:pPr marR="0">
              <a:spcBef>
                <a:spcPts val="0"/>
              </a:spcBef>
              <a:spcAft>
                <a:spcPts val="0"/>
              </a:spcAft>
            </a:pPr>
            <a:r>
              <a:rPr lang="en-US" sz="1050" b="1" dirty="0">
                <a:solidFill>
                  <a:schemeClr val="tx2"/>
                </a:solidFill>
                <a:effectLst/>
                <a:ea typeface="Calibri" panose="020F0502020204030204" pitchFamily="34" charset="0"/>
              </a:rPr>
              <a:t>kpmg.com</a:t>
            </a:r>
          </a:p>
        </p:txBody>
      </p:sp>
    </p:spTree>
    <p:extLst>
      <p:ext uri="{BB962C8B-B14F-4D97-AF65-F5344CB8AC3E}">
        <p14:creationId xmlns:p14="http://schemas.microsoft.com/office/powerpoint/2010/main" val="29316867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dirty="0"/>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71415" y="1817279"/>
            <a:ext cx="1253995" cy="237066"/>
          </a:xfrm>
          <a:prstGeom prst="rect">
            <a:avLst/>
          </a:prstGeom>
          <a:noFill/>
        </p:spPr>
        <p:txBody>
          <a:bodyPr wrap="square" lIns="54610" tIns="54610" rIns="54610" bIns="54610" rtlCol="0" anchor="ctr">
            <a:noAutofit/>
          </a:bodyPr>
          <a:lstStyle/>
          <a:p>
            <a:pPr algn="l">
              <a:spcAft>
                <a:spcPts val="600"/>
              </a:spcAft>
            </a:pPr>
            <a:r>
              <a:rPr lang="en-GB" sz="1000" dirty="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dirty="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dirty="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dirty="0"/>
              <a:t>Purple/</a:t>
            </a:r>
            <a:br>
              <a:rPr lang="en-GB" sz="1000" dirty="0"/>
            </a:br>
            <a:r>
              <a:rPr lang="en-GB" sz="1000" dirty="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dirty="0"/>
              <a:t>Pacific/</a:t>
            </a:r>
            <a:br>
              <a:rPr lang="en-GB" sz="1000" dirty="0"/>
            </a:br>
            <a:r>
              <a:rPr lang="en-GB" sz="1000" dirty="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dirty="0">
                <a:solidFill>
                  <a:sysClr val="windowText" lastClr="000000"/>
                </a:solidFill>
              </a:rPr>
              <a:t>Gradients</a:t>
            </a:r>
          </a:p>
          <a:p>
            <a:pPr marL="171450" indent="-171450" algn="l">
              <a:spcAft>
                <a:spcPts val="300"/>
              </a:spcAft>
              <a:buFont typeface="Arial" panose="020B0604020202020204" pitchFamily="34" charset="0"/>
              <a:buChar char="•"/>
            </a:pPr>
            <a:r>
              <a:rPr lang="en-GB" sz="1000" b="0" dirty="0">
                <a:solidFill>
                  <a:sysClr val="windowText" lastClr="000000"/>
                </a:solidFill>
              </a:rPr>
              <a:t>The </a:t>
            </a:r>
            <a:r>
              <a:rPr lang="en-US" sz="1000" b="0" noProof="0" dirty="0">
                <a:solidFill>
                  <a:sysClr val="windowText" lastClr="000000"/>
                </a:solidFill>
              </a:rPr>
              <a:t>colors</a:t>
            </a:r>
            <a:r>
              <a:rPr lang="en-GB" sz="1000" b="0" dirty="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dirty="0">
                <a:solidFill>
                  <a:sysClr val="windowText" lastClr="000000"/>
                </a:solidFill>
              </a:rPr>
              <a:t>Do not create new gradients; use only the gradients shown here</a:t>
            </a:r>
            <a:endParaRPr lang="en-US" sz="1000" b="0" dirty="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dirty="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dirty="0">
                <a:solidFill>
                  <a:sysClr val="windowText" lastClr="000000"/>
                </a:solidFill>
              </a:rPr>
              <a:t>Traffic Light palette</a:t>
            </a:r>
            <a:endParaRPr lang="en-US" sz="1000" b="0" dirty="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dirty="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255</a:t>
              </a:r>
            </a:p>
            <a:p>
              <a:pPr algn="ctr"/>
              <a:r>
                <a:rPr lang="en-GB" sz="800" dirty="0">
                  <a:solidFill>
                    <a:schemeClr val="bg1"/>
                  </a:solidFill>
                </a:rPr>
                <a:t>163</a:t>
              </a:r>
            </a:p>
            <a:p>
              <a:pPr algn="ctr"/>
              <a:r>
                <a:rPr lang="en-GB" sz="800" dirty="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99</a:t>
              </a:r>
            </a:p>
            <a:p>
              <a:pPr algn="ctr"/>
              <a:r>
                <a:rPr lang="en-GB" sz="800" dirty="0">
                  <a:solidFill>
                    <a:sysClr val="windowText" lastClr="000000"/>
                  </a:solidFill>
                </a:rPr>
                <a:t>235</a:t>
              </a:r>
            </a:p>
            <a:p>
              <a:pPr algn="ctr"/>
              <a:r>
                <a:rPr lang="en-GB" sz="800" dirty="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grpSp>
    </p:spTree>
    <p:extLst>
      <p:ext uri="{BB962C8B-B14F-4D97-AF65-F5344CB8AC3E}">
        <p14:creationId xmlns:p14="http://schemas.microsoft.com/office/powerpoint/2010/main" val="14719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741301" y="732868"/>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en-US" dirty="0"/>
              <a:t>Click icon to add picture</a:t>
            </a:r>
            <a:endParaRPr lang="en-GB" dirty="0"/>
          </a:p>
        </p:txBody>
      </p:sp>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4729193"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20418D56-2AD4-4649-A855-7B7DABEE4F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89910" y="736722"/>
            <a:ext cx="914400" cy="368346"/>
          </a:xfrm>
          <a:prstGeom prst="rect">
            <a:avLst/>
          </a:prstGeom>
        </p:spPr>
      </p:pic>
    </p:spTree>
    <p:extLst>
      <p:ext uri="{BB962C8B-B14F-4D97-AF65-F5344CB8AC3E}">
        <p14:creationId xmlns:p14="http://schemas.microsoft.com/office/powerpoint/2010/main" val="5261939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266238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870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41517459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3BF0349-D058-A407-0551-F4C4F624967E}"/>
              </a:ext>
            </a:extLst>
          </p:cNvPr>
          <p:cNvSpPr>
            <a:spLocks noGrp="1"/>
          </p:cNvSpPr>
          <p:nvPr>
            <p:ph sz="quarter" idx="11"/>
          </p:nvPr>
        </p:nvSpPr>
        <p:spPr>
          <a:xfrm>
            <a:off x="995363" y="1319213"/>
            <a:ext cx="8759824" cy="455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8702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 One Column with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3BF0349-D058-A407-0551-F4C4F624967E}"/>
              </a:ext>
            </a:extLst>
          </p:cNvPr>
          <p:cNvSpPr>
            <a:spLocks noGrp="1"/>
          </p:cNvSpPr>
          <p:nvPr>
            <p:ph sz="quarter" idx="11"/>
          </p:nvPr>
        </p:nvSpPr>
        <p:spPr>
          <a:xfrm>
            <a:off x="995363" y="1319213"/>
            <a:ext cx="7071275" cy="455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B70D78B4-5113-23F5-AF68-C56D3317A348}"/>
              </a:ext>
            </a:extLst>
          </p:cNvPr>
          <p:cNvSpPr>
            <a:spLocks noGrp="1"/>
          </p:cNvSpPr>
          <p:nvPr>
            <p:ph sz="quarter" idx="12"/>
          </p:nvPr>
        </p:nvSpPr>
        <p:spPr>
          <a:xfrm>
            <a:off x="8374455" y="1319213"/>
            <a:ext cx="2822182" cy="4552950"/>
          </a:xfrm>
        </p:spPr>
        <p:txBody>
          <a:bodyPr anchor="ctr"/>
          <a:lstStyle>
            <a:lvl1pPr algn="ctr">
              <a:defRPr/>
            </a:lvl1pPr>
            <a:lvl2pPr algn="ctr">
              <a:defRPr/>
            </a:lvl2pPr>
          </a:lstStyle>
          <a:p>
            <a:pPr lvl="0"/>
            <a:r>
              <a:rPr lang="en-US"/>
              <a:t>Click to edit Master text styles</a:t>
            </a:r>
          </a:p>
        </p:txBody>
      </p:sp>
    </p:spTree>
    <p:extLst>
      <p:ext uri="{BB962C8B-B14F-4D97-AF65-F5344CB8AC3E}">
        <p14:creationId xmlns:p14="http://schemas.microsoft.com/office/powerpoint/2010/main" val="196553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 One Column _doub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a:xfrm>
            <a:off x="995364" y="431800"/>
            <a:ext cx="10204450" cy="1001074"/>
          </a:xfrm>
        </p:spPr>
        <p:txBody>
          <a:bodyPr/>
          <a:lstStyle>
            <a:lvl1pPr>
              <a:defRPr/>
            </a:lvl1pPr>
          </a:lstStyle>
          <a:p>
            <a:r>
              <a:rPr lang="en-US"/>
              <a:t>Click to edit </a:t>
            </a:r>
            <a:br>
              <a:rPr lang="en-US"/>
            </a:br>
            <a:r>
              <a:rPr lang="en-US"/>
              <a:t>Master title style</a:t>
            </a:r>
            <a:endParaRPr lang="en-GB"/>
          </a:p>
        </p:txBody>
      </p:sp>
      <p:sp>
        <p:nvSpPr>
          <p:cNvPr id="5" name="Content Placeholder 4">
            <a:extLst>
              <a:ext uri="{FF2B5EF4-FFF2-40B4-BE49-F238E27FC236}">
                <a16:creationId xmlns:a16="http://schemas.microsoft.com/office/drawing/2014/main" id="{547C9FF4-C999-39DC-2F76-6B71B5A8BED9}"/>
              </a:ext>
            </a:extLst>
          </p:cNvPr>
          <p:cNvSpPr>
            <a:spLocks noGrp="1"/>
          </p:cNvSpPr>
          <p:nvPr>
            <p:ph sz="quarter" idx="11"/>
          </p:nvPr>
        </p:nvSpPr>
        <p:spPr>
          <a:xfrm>
            <a:off x="995363" y="1700213"/>
            <a:ext cx="8759824"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558586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 One Column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Graphic 8">
            <a:extLst>
              <a:ext uri="{FF2B5EF4-FFF2-40B4-BE49-F238E27FC236}">
                <a16:creationId xmlns:a16="http://schemas.microsoft.com/office/drawing/2014/main" id="{48947F85-E5F1-445E-BD2C-8963D165668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
        <p:nvSpPr>
          <p:cNvPr id="5" name="Content Placeholder 4">
            <a:extLst>
              <a:ext uri="{FF2B5EF4-FFF2-40B4-BE49-F238E27FC236}">
                <a16:creationId xmlns:a16="http://schemas.microsoft.com/office/drawing/2014/main" id="{5175E1DB-F124-D258-2E60-1D91DC98BF9D}"/>
              </a:ext>
            </a:extLst>
          </p:cNvPr>
          <p:cNvSpPr>
            <a:spLocks noGrp="1"/>
          </p:cNvSpPr>
          <p:nvPr>
            <p:ph sz="quarter" idx="11"/>
          </p:nvPr>
        </p:nvSpPr>
        <p:spPr>
          <a:xfrm>
            <a:off x="995363" y="1330325"/>
            <a:ext cx="8745674" cy="4546600"/>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07640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 One Column_double title_KPMG Blue">
    <p:bg>
      <p:bgPr>
        <a:solidFill>
          <a:schemeClr val="accent2"/>
        </a:solidFill>
        <a:effectLst/>
      </p:bgPr>
    </p:bg>
    <p:spTree>
      <p:nvGrpSpPr>
        <p:cNvPr id="1" name=""/>
        <p:cNvGrpSpPr/>
        <p:nvPr/>
      </p:nvGrpSpPr>
      <p:grpSpPr>
        <a:xfrm>
          <a:off x="0" y="0"/>
          <a:ext cx="0" cy="0"/>
          <a:chOff x="0" y="0"/>
          <a:chExt cx="0" cy="0"/>
        </a:xfrm>
      </p:grpSpPr>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a:xfrm>
            <a:off x="995364" y="431799"/>
            <a:ext cx="10204450" cy="963367"/>
          </a:xfrm>
        </p:spPr>
        <p:txBody>
          <a:bodyPr/>
          <a:lstStyle>
            <a:lvl1pPr>
              <a:defRPr>
                <a:solidFill>
                  <a:schemeClr val="bg1"/>
                </a:solidFill>
              </a:defRPr>
            </a:lvl1pPr>
          </a:lstStyle>
          <a:p>
            <a:r>
              <a:rPr lang="en-US"/>
              <a:t>Click to edit </a:t>
            </a:r>
            <a:br>
              <a:rPr lang="en-US"/>
            </a:br>
            <a:r>
              <a:rPr lang="en-US"/>
              <a:t>Master title style</a:t>
            </a:r>
            <a:endParaRPr lang="en-GB"/>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
        <p:nvSpPr>
          <p:cNvPr id="6" name="Content Placeholder 5">
            <a:extLst>
              <a:ext uri="{FF2B5EF4-FFF2-40B4-BE49-F238E27FC236}">
                <a16:creationId xmlns:a16="http://schemas.microsoft.com/office/drawing/2014/main" id="{9FC56427-BEBE-72D5-9F72-57A321667EDA}"/>
              </a:ext>
            </a:extLst>
          </p:cNvPr>
          <p:cNvSpPr>
            <a:spLocks noGrp="1"/>
          </p:cNvSpPr>
          <p:nvPr>
            <p:ph sz="quarter" idx="11"/>
          </p:nvPr>
        </p:nvSpPr>
        <p:spPr>
          <a:xfrm>
            <a:off x="995363" y="1700213"/>
            <a:ext cx="8745536" cy="4176712"/>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999543"/>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0EB3EC5E-F3D7-A1BA-615C-40D2A155A4BD}"/>
              </a:ext>
            </a:extLst>
          </p:cNvPr>
          <p:cNvSpPr>
            <a:spLocks noGrp="1"/>
          </p:cNvSpPr>
          <p:nvPr>
            <p:ph sz="quarter" idx="12"/>
          </p:nvPr>
        </p:nvSpPr>
        <p:spPr>
          <a:xfrm>
            <a:off x="995363" y="1330325"/>
            <a:ext cx="49680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4A7FDECC-089E-DBE5-1B2C-4C338AF06DFA}"/>
              </a:ext>
            </a:extLst>
          </p:cNvPr>
          <p:cNvSpPr>
            <a:spLocks noGrp="1"/>
          </p:cNvSpPr>
          <p:nvPr>
            <p:ph sz="quarter" idx="13"/>
          </p:nvPr>
        </p:nvSpPr>
        <p:spPr>
          <a:xfrm>
            <a:off x="6220800" y="1330325"/>
            <a:ext cx="49680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706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Two Column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
        <p:nvSpPr>
          <p:cNvPr id="3" name="Content Placeholder 5">
            <a:extLst>
              <a:ext uri="{FF2B5EF4-FFF2-40B4-BE49-F238E27FC236}">
                <a16:creationId xmlns:a16="http://schemas.microsoft.com/office/drawing/2014/main" id="{92138313-6F7E-9B18-D72C-5FB26A14BE92}"/>
              </a:ext>
            </a:extLst>
          </p:cNvPr>
          <p:cNvSpPr>
            <a:spLocks noGrp="1"/>
          </p:cNvSpPr>
          <p:nvPr>
            <p:ph sz="quarter" idx="12"/>
          </p:nvPr>
        </p:nvSpPr>
        <p:spPr>
          <a:xfrm>
            <a:off x="995363" y="1330125"/>
            <a:ext cx="4968000" cy="4546599"/>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451948A6-255B-1B23-B9F9-4670FB417672}"/>
              </a:ext>
            </a:extLst>
          </p:cNvPr>
          <p:cNvSpPr>
            <a:spLocks noGrp="1"/>
          </p:cNvSpPr>
          <p:nvPr>
            <p:ph sz="quarter" idx="13"/>
          </p:nvPr>
        </p:nvSpPr>
        <p:spPr>
          <a:xfrm>
            <a:off x="6220800" y="1330125"/>
            <a:ext cx="4968000" cy="4546599"/>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58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09676"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dirty="0"/>
              <a:t>Click icon to add picture</a:t>
            </a:r>
            <a:endParaRPr lang="en-GB" dirty="0"/>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741301" y="1456388"/>
            <a:ext cx="3432043"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741301" y="5007010"/>
            <a:ext cx="3432043"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C6BE9D60-8E37-4DED-A951-A9C36EAA76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5870442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One Column Char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969E5A1F-6A53-8F08-BF73-3A465A63460C}"/>
              </a:ext>
            </a:extLst>
          </p:cNvPr>
          <p:cNvSpPr>
            <a:spLocks noGrp="1"/>
          </p:cNvSpPr>
          <p:nvPr>
            <p:ph sz="quarter" idx="12"/>
          </p:nvPr>
        </p:nvSpPr>
        <p:spPr>
          <a:xfrm>
            <a:off x="995363" y="1338067"/>
            <a:ext cx="10195200" cy="213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4A9A8E5C-1DF5-A8AD-B648-0094CAE89A1D}"/>
              </a:ext>
            </a:extLst>
          </p:cNvPr>
          <p:cNvSpPr>
            <a:spLocks noGrp="1"/>
          </p:cNvSpPr>
          <p:nvPr>
            <p:ph sz="quarter" idx="13"/>
          </p:nvPr>
        </p:nvSpPr>
        <p:spPr>
          <a:xfrm>
            <a:off x="995363" y="3741091"/>
            <a:ext cx="10195200" cy="213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049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ontent - Two Column + Intro">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398D60-3AA9-4DD4-AFCF-8682C70E396F}"/>
              </a:ext>
            </a:extLst>
          </p:cNvPr>
          <p:cNvSpPr>
            <a:spLocks noGrp="1"/>
          </p:cNvSpPr>
          <p:nvPr>
            <p:ph type="body" sz="quarter" idx="17" hasCustomPrompt="1"/>
          </p:nvPr>
        </p:nvSpPr>
        <p:spPr>
          <a:xfrm>
            <a:off x="1003200" y="1322389"/>
            <a:ext cx="10185400" cy="518400"/>
          </a:xfrm>
        </p:spPr>
        <p:txBody>
          <a:bodyPr/>
          <a:lstStyle>
            <a:lvl1pPr>
              <a:defRPr sz="1800" kern="0"/>
            </a:lvl1pPr>
          </a:lstStyle>
          <a:p>
            <a:pPr lvl="0"/>
            <a:r>
              <a:rPr lang="en-US"/>
              <a:t>Introduction text</a:t>
            </a:r>
          </a:p>
        </p:txBody>
      </p:sp>
      <p:sp>
        <p:nvSpPr>
          <p:cNvPr id="2" name="Title 1"/>
          <p:cNvSpPr>
            <a:spLocks noGrp="1"/>
          </p:cNvSpPr>
          <p:nvPr>
            <p:ph type="title"/>
          </p:nvPr>
        </p:nvSpPr>
        <p:spPr>
          <a:xfrm>
            <a:off x="1003200" y="432000"/>
            <a:ext cx="10185600" cy="518400"/>
          </a:xfrm>
        </p:spPr>
        <p:txBody>
          <a:bodyPr/>
          <a:lstStyle>
            <a:lvl1pPr>
              <a:defRPr/>
            </a:lvl1pPr>
          </a:lstStyle>
          <a:p>
            <a:r>
              <a:rPr lang="en-US"/>
              <a:t>Click to edit Master title style</a:t>
            </a:r>
          </a:p>
        </p:txBody>
      </p:sp>
      <p:sp>
        <p:nvSpPr>
          <p:cNvPr id="5" name="Content Placeholder 4">
            <a:extLst>
              <a:ext uri="{FF2B5EF4-FFF2-40B4-BE49-F238E27FC236}">
                <a16:creationId xmlns:a16="http://schemas.microsoft.com/office/drawing/2014/main" id="{78CC6ADA-51FB-F5AE-B78E-993E30482578}"/>
              </a:ext>
            </a:extLst>
          </p:cNvPr>
          <p:cNvSpPr>
            <a:spLocks noGrp="1"/>
          </p:cNvSpPr>
          <p:nvPr>
            <p:ph sz="quarter" idx="18"/>
          </p:nvPr>
        </p:nvSpPr>
        <p:spPr>
          <a:xfrm>
            <a:off x="1003300" y="2051049"/>
            <a:ext cx="496728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87FAE8E2-031A-E822-2E9D-3F665FC6E6DE}"/>
              </a:ext>
            </a:extLst>
          </p:cNvPr>
          <p:cNvSpPr>
            <a:spLocks noGrp="1"/>
          </p:cNvSpPr>
          <p:nvPr>
            <p:ph sz="quarter" idx="19"/>
          </p:nvPr>
        </p:nvSpPr>
        <p:spPr>
          <a:xfrm>
            <a:off x="6220800" y="2051049"/>
            <a:ext cx="496728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3921251"/>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Two Column + Intro + Bottom content or im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398D60-3AA9-4DD4-AFCF-8682C70E396F}"/>
              </a:ext>
            </a:extLst>
          </p:cNvPr>
          <p:cNvSpPr>
            <a:spLocks noGrp="1"/>
          </p:cNvSpPr>
          <p:nvPr>
            <p:ph type="body" sz="quarter" idx="17" hasCustomPrompt="1"/>
          </p:nvPr>
        </p:nvSpPr>
        <p:spPr>
          <a:xfrm>
            <a:off x="1003200" y="1322389"/>
            <a:ext cx="10185400" cy="518400"/>
          </a:xfrm>
        </p:spPr>
        <p:txBody>
          <a:bodyPr/>
          <a:lstStyle>
            <a:lvl1pPr>
              <a:defRPr sz="1800" kern="0"/>
            </a:lvl1pPr>
          </a:lstStyle>
          <a:p>
            <a:pPr lvl="0"/>
            <a:r>
              <a:rPr lang="en-US"/>
              <a:t>Introduction text</a:t>
            </a:r>
          </a:p>
        </p:txBody>
      </p:sp>
      <p:sp>
        <p:nvSpPr>
          <p:cNvPr id="2" name="Title 1"/>
          <p:cNvSpPr>
            <a:spLocks noGrp="1"/>
          </p:cNvSpPr>
          <p:nvPr>
            <p:ph type="title"/>
          </p:nvPr>
        </p:nvSpPr>
        <p:spPr>
          <a:xfrm>
            <a:off x="1003200" y="432000"/>
            <a:ext cx="10185600" cy="518400"/>
          </a:xfrm>
        </p:spPr>
        <p:txBody>
          <a:bodyPr/>
          <a:lstStyle>
            <a:lvl1pPr>
              <a:defRPr/>
            </a:lvl1pPr>
          </a:lstStyle>
          <a:p>
            <a:r>
              <a:rPr lang="en-US"/>
              <a:t>Click to edit Master title style</a:t>
            </a:r>
          </a:p>
        </p:txBody>
      </p:sp>
      <p:sp>
        <p:nvSpPr>
          <p:cNvPr id="5" name="Content Placeholder 4">
            <a:extLst>
              <a:ext uri="{FF2B5EF4-FFF2-40B4-BE49-F238E27FC236}">
                <a16:creationId xmlns:a16="http://schemas.microsoft.com/office/drawing/2014/main" id="{78CC6ADA-51FB-F5AE-B78E-993E30482578}"/>
              </a:ext>
            </a:extLst>
          </p:cNvPr>
          <p:cNvSpPr>
            <a:spLocks noGrp="1"/>
          </p:cNvSpPr>
          <p:nvPr>
            <p:ph sz="quarter" idx="18"/>
          </p:nvPr>
        </p:nvSpPr>
        <p:spPr>
          <a:xfrm>
            <a:off x="1003300" y="2051050"/>
            <a:ext cx="4967288" cy="1470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87FAE8E2-031A-E822-2E9D-3F665FC6E6DE}"/>
              </a:ext>
            </a:extLst>
          </p:cNvPr>
          <p:cNvSpPr>
            <a:spLocks noGrp="1"/>
          </p:cNvSpPr>
          <p:nvPr>
            <p:ph sz="quarter" idx="19"/>
          </p:nvPr>
        </p:nvSpPr>
        <p:spPr>
          <a:xfrm>
            <a:off x="6220800" y="2051050"/>
            <a:ext cx="4967288" cy="1470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37D83062-1E57-69E1-3C81-C160D7CFD6E9}"/>
              </a:ext>
            </a:extLst>
          </p:cNvPr>
          <p:cNvSpPr>
            <a:spLocks noGrp="1"/>
          </p:cNvSpPr>
          <p:nvPr>
            <p:ph sz="quarter" idx="13"/>
          </p:nvPr>
        </p:nvSpPr>
        <p:spPr>
          <a:xfrm>
            <a:off x="1003199" y="3675709"/>
            <a:ext cx="10187363" cy="2202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8461207"/>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Two column + header image ba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F83AC61-1BCB-1F69-DD53-B0AAED647DF8}"/>
              </a:ext>
            </a:extLst>
          </p:cNvPr>
          <p:cNvSpPr>
            <a:spLocks noGrp="1"/>
          </p:cNvSpPr>
          <p:nvPr>
            <p:ph type="pic" sz="quarter" idx="14"/>
          </p:nvPr>
        </p:nvSpPr>
        <p:spPr>
          <a:xfrm>
            <a:off x="0" y="0"/>
            <a:ext cx="12192000" cy="2501660"/>
          </a:xfrm>
          <a:solidFill>
            <a:schemeClr val="accent4"/>
          </a:solidFill>
        </p:spPr>
        <p:txBody>
          <a:bodyPr/>
          <a:lstStyle/>
          <a:p>
            <a:r>
              <a:rPr lang="en-US" dirty="0"/>
              <a:t>Click icon to add picture</a:t>
            </a:r>
          </a:p>
        </p:txBody>
      </p:sp>
      <p:sp>
        <p:nvSpPr>
          <p:cNvPr id="2" name="Title 1"/>
          <p:cNvSpPr>
            <a:spLocks noGrp="1"/>
          </p:cNvSpPr>
          <p:nvPr>
            <p:ph type="title"/>
          </p:nvPr>
        </p:nvSpPr>
        <p:spPr>
          <a:xfrm>
            <a:off x="1003200" y="2910600"/>
            <a:ext cx="10185600" cy="518400"/>
          </a:xfrm>
        </p:spPr>
        <p:txBody>
          <a:bodyPr/>
          <a:lstStyle>
            <a:lvl1pPr>
              <a:defRPr kern="0"/>
            </a:lvl1pPr>
          </a:lstStyle>
          <a:p>
            <a:r>
              <a:rPr lang="en-US"/>
              <a:t>Click to edit Master title style</a:t>
            </a:r>
          </a:p>
        </p:txBody>
      </p:sp>
      <p:sp>
        <p:nvSpPr>
          <p:cNvPr id="6" name="Content Placeholder 5">
            <a:extLst>
              <a:ext uri="{FF2B5EF4-FFF2-40B4-BE49-F238E27FC236}">
                <a16:creationId xmlns:a16="http://schemas.microsoft.com/office/drawing/2014/main" id="{B55CD9A9-9858-C4E3-4703-C9709BC2E356}"/>
              </a:ext>
            </a:extLst>
          </p:cNvPr>
          <p:cNvSpPr>
            <a:spLocks noGrp="1"/>
          </p:cNvSpPr>
          <p:nvPr>
            <p:ph sz="quarter" idx="12"/>
          </p:nvPr>
        </p:nvSpPr>
        <p:spPr>
          <a:xfrm>
            <a:off x="1003300" y="3733800"/>
            <a:ext cx="4967288" cy="2190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16B4FB7A-CA88-373B-4037-472FAF622F69}"/>
              </a:ext>
            </a:extLst>
          </p:cNvPr>
          <p:cNvSpPr>
            <a:spLocks noGrp="1"/>
          </p:cNvSpPr>
          <p:nvPr>
            <p:ph sz="quarter" idx="13"/>
          </p:nvPr>
        </p:nvSpPr>
        <p:spPr>
          <a:xfrm>
            <a:off x="6221412" y="3733800"/>
            <a:ext cx="4967288" cy="2190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2787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3 Column Chart +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345054C0-4190-A073-FF06-A5EB62316AA4}"/>
              </a:ext>
            </a:extLst>
          </p:cNvPr>
          <p:cNvSpPr>
            <a:spLocks noGrp="1"/>
          </p:cNvSpPr>
          <p:nvPr>
            <p:ph sz="quarter" idx="16"/>
          </p:nvPr>
        </p:nvSpPr>
        <p:spPr>
          <a:xfrm>
            <a:off x="995363" y="1331912"/>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D6105C62-91E0-B66D-85BA-D26896F940DC}"/>
              </a:ext>
            </a:extLst>
          </p:cNvPr>
          <p:cNvSpPr>
            <a:spLocks noGrp="1"/>
          </p:cNvSpPr>
          <p:nvPr>
            <p:ph sz="quarter" idx="17"/>
          </p:nvPr>
        </p:nvSpPr>
        <p:spPr>
          <a:xfrm>
            <a:off x="4502150" y="1331912"/>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887642C3-1AC2-77F0-4602-3BAD72478BE9}"/>
              </a:ext>
            </a:extLst>
          </p:cNvPr>
          <p:cNvSpPr>
            <a:spLocks noGrp="1"/>
          </p:cNvSpPr>
          <p:nvPr>
            <p:ph sz="quarter" idx="18"/>
          </p:nvPr>
        </p:nvSpPr>
        <p:spPr>
          <a:xfrm>
            <a:off x="8008937" y="1331912"/>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25E75ECB-D0CA-2D00-702F-1AD57C5EBABA}"/>
              </a:ext>
            </a:extLst>
          </p:cNvPr>
          <p:cNvSpPr>
            <a:spLocks noGrp="1"/>
          </p:cNvSpPr>
          <p:nvPr>
            <p:ph sz="quarter" idx="19"/>
          </p:nvPr>
        </p:nvSpPr>
        <p:spPr>
          <a:xfrm>
            <a:off x="995363" y="3742126"/>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8B33D029-7198-2E2E-5E6C-B289731A27FF}"/>
              </a:ext>
            </a:extLst>
          </p:cNvPr>
          <p:cNvSpPr>
            <a:spLocks noGrp="1"/>
          </p:cNvSpPr>
          <p:nvPr>
            <p:ph sz="quarter" idx="20"/>
          </p:nvPr>
        </p:nvSpPr>
        <p:spPr>
          <a:xfrm>
            <a:off x="4502150" y="3742126"/>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7A19DB0-EA08-D699-0C88-37B4D178D11E}"/>
              </a:ext>
            </a:extLst>
          </p:cNvPr>
          <p:cNvSpPr>
            <a:spLocks noGrp="1"/>
          </p:cNvSpPr>
          <p:nvPr>
            <p:ph sz="quarter" idx="21"/>
          </p:nvPr>
        </p:nvSpPr>
        <p:spPr>
          <a:xfrm>
            <a:off x="8008937" y="3742126"/>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10377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ontent -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lvl1pPr>
              <a:defRPr kern="0"/>
            </a:lvl1pPr>
          </a:lstStyle>
          <a:p>
            <a:r>
              <a:rPr lang="en-US"/>
              <a:t>Click to edit Master title style</a:t>
            </a:r>
          </a:p>
        </p:txBody>
      </p:sp>
      <p:sp>
        <p:nvSpPr>
          <p:cNvPr id="4" name="Content Placeholder 3">
            <a:extLst>
              <a:ext uri="{FF2B5EF4-FFF2-40B4-BE49-F238E27FC236}">
                <a16:creationId xmlns:a16="http://schemas.microsoft.com/office/drawing/2014/main" id="{9E40C064-15D1-24D5-3E98-71739E8B8974}"/>
              </a:ext>
            </a:extLst>
          </p:cNvPr>
          <p:cNvSpPr>
            <a:spLocks noGrp="1"/>
          </p:cNvSpPr>
          <p:nvPr>
            <p:ph sz="quarter" idx="24"/>
          </p:nvPr>
        </p:nvSpPr>
        <p:spPr>
          <a:xfrm>
            <a:off x="1003300"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8428DB69-A5E6-3995-43BE-21D7823D6168}"/>
              </a:ext>
            </a:extLst>
          </p:cNvPr>
          <p:cNvSpPr>
            <a:spLocks noGrp="1"/>
          </p:cNvSpPr>
          <p:nvPr>
            <p:ph sz="quarter" idx="25"/>
          </p:nvPr>
        </p:nvSpPr>
        <p:spPr>
          <a:xfrm>
            <a:off x="3074470"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E84EA45F-006F-C693-3D9A-C894873CED48}"/>
              </a:ext>
            </a:extLst>
          </p:cNvPr>
          <p:cNvSpPr>
            <a:spLocks noGrp="1"/>
          </p:cNvSpPr>
          <p:nvPr>
            <p:ph sz="quarter" idx="26"/>
          </p:nvPr>
        </p:nvSpPr>
        <p:spPr>
          <a:xfrm>
            <a:off x="5145641"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A92FB52F-B0E0-37C7-5F65-EEF98E215D4C}"/>
              </a:ext>
            </a:extLst>
          </p:cNvPr>
          <p:cNvSpPr>
            <a:spLocks noGrp="1"/>
          </p:cNvSpPr>
          <p:nvPr>
            <p:ph sz="quarter" idx="27"/>
          </p:nvPr>
        </p:nvSpPr>
        <p:spPr>
          <a:xfrm>
            <a:off x="7216812"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6B7BF63F-B2C0-FCAC-0EB5-D84B8D6B88E0}"/>
              </a:ext>
            </a:extLst>
          </p:cNvPr>
          <p:cNvSpPr>
            <a:spLocks noGrp="1"/>
          </p:cNvSpPr>
          <p:nvPr>
            <p:ph sz="quarter" idx="28"/>
          </p:nvPr>
        </p:nvSpPr>
        <p:spPr>
          <a:xfrm>
            <a:off x="9287982"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427887"/>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3068984"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p:cNvSpPr>
            <a:spLocks noGrp="1"/>
          </p:cNvSpPr>
          <p:nvPr>
            <p:ph type="body" sz="quarter" idx="12"/>
          </p:nvPr>
        </p:nvSpPr>
        <p:spPr>
          <a:xfrm>
            <a:off x="5134768"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p:cNvSpPr>
            <a:spLocks noGrp="1"/>
          </p:cNvSpPr>
          <p:nvPr>
            <p:ph type="body" sz="quarter" idx="13"/>
          </p:nvPr>
        </p:nvSpPr>
        <p:spPr>
          <a:xfrm>
            <a:off x="7200552"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2" name="Text Placeholder 8"/>
          <p:cNvSpPr>
            <a:spLocks noGrp="1"/>
          </p:cNvSpPr>
          <p:nvPr>
            <p:ph type="body" sz="quarter" idx="19"/>
          </p:nvPr>
        </p:nvSpPr>
        <p:spPr>
          <a:xfrm>
            <a:off x="9266337"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850970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11060464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5 column + intro + header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a:solidFill>
                <a:schemeClr val="bg1"/>
              </a:solidFill>
            </a:endParaRPr>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246221"/>
          </a:xfrm>
        </p:spPr>
        <p:txBody>
          <a:bodyPr>
            <a:spAutoFit/>
          </a:bodyPr>
          <a:lstStyle>
            <a:lvl1pPr>
              <a:defRPr>
                <a:solidFill>
                  <a:schemeClr val="bg1"/>
                </a:solidFill>
              </a:defRPr>
            </a:lvl1pPr>
            <a:lvl2pPr>
              <a:buClrTx/>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Content Placeholder 7">
            <a:extLst>
              <a:ext uri="{FF2B5EF4-FFF2-40B4-BE49-F238E27FC236}">
                <a16:creationId xmlns:a16="http://schemas.microsoft.com/office/drawing/2014/main" id="{013FA197-29C7-A542-7F4A-98E54EAA4044}"/>
              </a:ext>
            </a:extLst>
          </p:cNvPr>
          <p:cNvSpPr>
            <a:spLocks noGrp="1"/>
          </p:cNvSpPr>
          <p:nvPr>
            <p:ph sz="quarter" idx="22"/>
          </p:nvPr>
        </p:nvSpPr>
        <p:spPr>
          <a:xfrm>
            <a:off x="995363"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80062C7F-1E7F-D3F0-42DA-19C1A9676E45}"/>
              </a:ext>
            </a:extLst>
          </p:cNvPr>
          <p:cNvSpPr>
            <a:spLocks noGrp="1"/>
          </p:cNvSpPr>
          <p:nvPr>
            <p:ph sz="quarter" idx="23"/>
          </p:nvPr>
        </p:nvSpPr>
        <p:spPr>
          <a:xfrm>
            <a:off x="3048397"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DB8C39D9-73AE-A115-2AC4-E84A2758E601}"/>
              </a:ext>
            </a:extLst>
          </p:cNvPr>
          <p:cNvSpPr>
            <a:spLocks noGrp="1"/>
          </p:cNvSpPr>
          <p:nvPr>
            <p:ph sz="quarter" idx="24"/>
          </p:nvPr>
        </p:nvSpPr>
        <p:spPr>
          <a:xfrm>
            <a:off x="5101431"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a:extLst>
              <a:ext uri="{FF2B5EF4-FFF2-40B4-BE49-F238E27FC236}">
                <a16:creationId xmlns:a16="http://schemas.microsoft.com/office/drawing/2014/main" id="{ED9CEF0B-75E3-E133-3C7E-37C7249C4ACC}"/>
              </a:ext>
            </a:extLst>
          </p:cNvPr>
          <p:cNvSpPr>
            <a:spLocks noGrp="1"/>
          </p:cNvSpPr>
          <p:nvPr>
            <p:ph sz="quarter" idx="25"/>
          </p:nvPr>
        </p:nvSpPr>
        <p:spPr>
          <a:xfrm>
            <a:off x="7154465"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7">
            <a:extLst>
              <a:ext uri="{FF2B5EF4-FFF2-40B4-BE49-F238E27FC236}">
                <a16:creationId xmlns:a16="http://schemas.microsoft.com/office/drawing/2014/main" id="{5891467F-14E8-7772-2AA4-3FE5032AA06B}"/>
              </a:ext>
            </a:extLst>
          </p:cNvPr>
          <p:cNvSpPr>
            <a:spLocks noGrp="1"/>
          </p:cNvSpPr>
          <p:nvPr>
            <p:ph sz="quarter" idx="26"/>
          </p:nvPr>
        </p:nvSpPr>
        <p:spPr>
          <a:xfrm>
            <a:off x="9207500"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044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3593775"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p:cNvSpPr>
            <a:spLocks noGrp="1"/>
          </p:cNvSpPr>
          <p:nvPr>
            <p:ph type="body" sz="quarter" idx="12"/>
          </p:nvPr>
        </p:nvSpPr>
        <p:spPr>
          <a:xfrm>
            <a:off x="618435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p:cNvSpPr>
            <a:spLocks noGrp="1"/>
          </p:cNvSpPr>
          <p:nvPr>
            <p:ph type="body" sz="quarter" idx="13"/>
          </p:nvPr>
        </p:nvSpPr>
        <p:spPr>
          <a:xfrm>
            <a:off x="8774926"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929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1302" y="1456388"/>
            <a:ext cx="5506648"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741302" y="5007009"/>
            <a:ext cx="5506648"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686141" y="736722"/>
            <a:ext cx="3764557" cy="539125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dirty="0"/>
              <a:t>Click icon to add picture</a:t>
            </a:r>
            <a:endParaRPr lang="en-GB" dirty="0"/>
          </a:p>
        </p:txBody>
      </p:sp>
      <p:pic>
        <p:nvPicPr>
          <p:cNvPr id="10" name="Graphic 9">
            <a:extLst>
              <a:ext uri="{FF2B5EF4-FFF2-40B4-BE49-F238E27FC236}">
                <a16:creationId xmlns:a16="http://schemas.microsoft.com/office/drawing/2014/main" id="{9A84BD71-38D7-4AC1-B38A-7DE8843A6D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6696610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2302848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ntent - FIVE COLUMN + Subtitle boxes">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2C7EC625-DE37-4829-ACBE-0373F0B82962}"/>
              </a:ext>
            </a:extLst>
          </p:cNvPr>
          <p:cNvSpPr>
            <a:spLocks noGrp="1"/>
          </p:cNvSpPr>
          <p:nvPr>
            <p:ph type="body" sz="quarter" idx="14"/>
          </p:nvPr>
        </p:nvSpPr>
        <p:spPr>
          <a:xfrm>
            <a:off x="1003200" y="1322388"/>
            <a:ext cx="1899657" cy="4554538"/>
          </a:xfrm>
          <a:solidFill>
            <a:srgbClr val="E5E5E5"/>
          </a:solidFill>
        </p:spPr>
        <p:txBody>
          <a:bodyPr lIns="91440" tIns="1005840" rIns="91440"/>
          <a:lstStyle>
            <a:lvl1pPr>
              <a:defRPr sz="1600" b="1" spc="0"/>
            </a:lvl1pPr>
            <a:lvl2pPr>
              <a:defRPr sz="1600" b="0">
                <a:solidFill>
                  <a:schemeClr val="tx1"/>
                </a:solidFill>
              </a:defRPr>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1003200" y="432000"/>
            <a:ext cx="10185600" cy="518400"/>
          </a:xfrm>
        </p:spPr>
        <p:txBody>
          <a:bodyPr/>
          <a:lstStyle>
            <a:lvl1pPr>
              <a:defRPr kern="0"/>
            </a:lvl1pPr>
          </a:lstStyle>
          <a:p>
            <a:r>
              <a:rPr lang="en-US"/>
              <a:t>Click to edit Master title style</a:t>
            </a:r>
          </a:p>
        </p:txBody>
      </p:sp>
      <p:sp>
        <p:nvSpPr>
          <p:cNvPr id="10" name="Text Placeholder 8">
            <a:extLst>
              <a:ext uri="{FF2B5EF4-FFF2-40B4-BE49-F238E27FC236}">
                <a16:creationId xmlns:a16="http://schemas.microsoft.com/office/drawing/2014/main" id="{8037C46F-D057-4106-9B45-A730A557B5D9}"/>
              </a:ext>
            </a:extLst>
          </p:cNvPr>
          <p:cNvSpPr>
            <a:spLocks noGrp="1"/>
          </p:cNvSpPr>
          <p:nvPr>
            <p:ph type="body" sz="quarter" idx="20"/>
          </p:nvPr>
        </p:nvSpPr>
        <p:spPr>
          <a:xfrm>
            <a:off x="30726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8">
            <a:extLst>
              <a:ext uri="{FF2B5EF4-FFF2-40B4-BE49-F238E27FC236}">
                <a16:creationId xmlns:a16="http://schemas.microsoft.com/office/drawing/2014/main" id="{FE33DBCF-2199-4682-AAC2-C3FC0CBE92A8}"/>
              </a:ext>
            </a:extLst>
          </p:cNvPr>
          <p:cNvSpPr>
            <a:spLocks noGrp="1"/>
          </p:cNvSpPr>
          <p:nvPr>
            <p:ph type="body" sz="quarter" idx="21"/>
          </p:nvPr>
        </p:nvSpPr>
        <p:spPr>
          <a:xfrm>
            <a:off x="51420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8">
            <a:extLst>
              <a:ext uri="{FF2B5EF4-FFF2-40B4-BE49-F238E27FC236}">
                <a16:creationId xmlns:a16="http://schemas.microsoft.com/office/drawing/2014/main" id="{E130E5C8-8660-4D01-AD3B-CEEFB37F7538}"/>
              </a:ext>
            </a:extLst>
          </p:cNvPr>
          <p:cNvSpPr>
            <a:spLocks noGrp="1"/>
          </p:cNvSpPr>
          <p:nvPr>
            <p:ph type="body" sz="quarter" idx="22"/>
          </p:nvPr>
        </p:nvSpPr>
        <p:spPr>
          <a:xfrm>
            <a:off x="72114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8">
            <a:extLst>
              <a:ext uri="{FF2B5EF4-FFF2-40B4-BE49-F238E27FC236}">
                <a16:creationId xmlns:a16="http://schemas.microsoft.com/office/drawing/2014/main" id="{F404CCF0-6C3D-42EE-9F8D-FE237FEEB13D}"/>
              </a:ext>
            </a:extLst>
          </p:cNvPr>
          <p:cNvSpPr>
            <a:spLocks noGrp="1"/>
          </p:cNvSpPr>
          <p:nvPr>
            <p:ph type="body" sz="quarter" idx="23"/>
          </p:nvPr>
        </p:nvSpPr>
        <p:spPr>
          <a:xfrm>
            <a:off x="9280798"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B0A7138E-6EE9-4E16-AB30-D7C7DA3DCEFF}"/>
              </a:ext>
            </a:extLst>
          </p:cNvPr>
          <p:cNvSpPr>
            <a:spLocks noGrp="1"/>
          </p:cNvSpPr>
          <p:nvPr>
            <p:ph type="body" sz="quarter" idx="24" hasCustomPrompt="1"/>
          </p:nvPr>
        </p:nvSpPr>
        <p:spPr>
          <a:xfrm>
            <a:off x="998538" y="1630363"/>
            <a:ext cx="1906587" cy="563562"/>
          </a:xfrm>
          <a:solidFill>
            <a:srgbClr val="1E49E2"/>
          </a:solidFill>
        </p:spPr>
        <p:txBody>
          <a:bodyPr anchor="ctr"/>
          <a:lstStyle>
            <a:lvl1pPr algn="ctr">
              <a:defRPr sz="1600" b="1" kern="0">
                <a:solidFill>
                  <a:schemeClr val="bg1"/>
                </a:solidFill>
              </a:defRPr>
            </a:lvl1pPr>
          </a:lstStyle>
          <a:p>
            <a:pPr lvl="0"/>
            <a:r>
              <a:rPr lang="en-US"/>
              <a:t>Subtitle</a:t>
            </a:r>
          </a:p>
        </p:txBody>
      </p:sp>
      <p:sp>
        <p:nvSpPr>
          <p:cNvPr id="15" name="Text Placeholder 3">
            <a:extLst>
              <a:ext uri="{FF2B5EF4-FFF2-40B4-BE49-F238E27FC236}">
                <a16:creationId xmlns:a16="http://schemas.microsoft.com/office/drawing/2014/main" id="{4E652417-F61A-4ABE-AAED-E30436B90B12}"/>
              </a:ext>
            </a:extLst>
          </p:cNvPr>
          <p:cNvSpPr>
            <a:spLocks noGrp="1"/>
          </p:cNvSpPr>
          <p:nvPr>
            <p:ph type="body" sz="quarter" idx="25" hasCustomPrompt="1"/>
          </p:nvPr>
        </p:nvSpPr>
        <p:spPr>
          <a:xfrm>
            <a:off x="3073464" y="1630363"/>
            <a:ext cx="1906587" cy="563562"/>
          </a:xfrm>
          <a:solidFill>
            <a:schemeClr val="tx2"/>
          </a:solidFill>
        </p:spPr>
        <p:txBody>
          <a:bodyPr anchor="ctr"/>
          <a:lstStyle>
            <a:lvl1pPr algn="ctr">
              <a:defRPr sz="1600" b="1" kern="0">
                <a:solidFill>
                  <a:schemeClr val="bg1"/>
                </a:solidFill>
              </a:defRPr>
            </a:lvl1pPr>
          </a:lstStyle>
          <a:p>
            <a:pPr lvl="0"/>
            <a:r>
              <a:rPr lang="en-US"/>
              <a:t>Subtitle</a:t>
            </a:r>
          </a:p>
        </p:txBody>
      </p:sp>
      <p:sp>
        <p:nvSpPr>
          <p:cNvPr id="16" name="Text Placeholder 3">
            <a:extLst>
              <a:ext uri="{FF2B5EF4-FFF2-40B4-BE49-F238E27FC236}">
                <a16:creationId xmlns:a16="http://schemas.microsoft.com/office/drawing/2014/main" id="{31218554-B99A-45E3-9AE4-434D8CA5AD2C}"/>
              </a:ext>
            </a:extLst>
          </p:cNvPr>
          <p:cNvSpPr>
            <a:spLocks noGrp="1"/>
          </p:cNvSpPr>
          <p:nvPr>
            <p:ph type="body" sz="quarter" idx="26" hasCustomPrompt="1"/>
          </p:nvPr>
        </p:nvSpPr>
        <p:spPr>
          <a:xfrm>
            <a:off x="5140699" y="1630363"/>
            <a:ext cx="1906587" cy="563562"/>
          </a:xfrm>
          <a:solidFill>
            <a:schemeClr val="accent4"/>
          </a:solidFill>
        </p:spPr>
        <p:txBody>
          <a:bodyPr anchor="ctr"/>
          <a:lstStyle>
            <a:lvl1pPr algn="ctr">
              <a:defRPr sz="1600" b="1" kern="0">
                <a:solidFill>
                  <a:schemeClr val="bg1"/>
                </a:solidFill>
              </a:defRPr>
            </a:lvl1pPr>
          </a:lstStyle>
          <a:p>
            <a:pPr lvl="0"/>
            <a:r>
              <a:rPr lang="en-US"/>
              <a:t>Subtitle</a:t>
            </a:r>
          </a:p>
        </p:txBody>
      </p:sp>
      <p:sp>
        <p:nvSpPr>
          <p:cNvPr id="17" name="Text Placeholder 3">
            <a:extLst>
              <a:ext uri="{FF2B5EF4-FFF2-40B4-BE49-F238E27FC236}">
                <a16:creationId xmlns:a16="http://schemas.microsoft.com/office/drawing/2014/main" id="{BFCA38BE-76B7-4635-8179-9D7DD99CD973}"/>
              </a:ext>
            </a:extLst>
          </p:cNvPr>
          <p:cNvSpPr>
            <a:spLocks noGrp="1"/>
          </p:cNvSpPr>
          <p:nvPr>
            <p:ph type="body" sz="quarter" idx="27" hasCustomPrompt="1"/>
          </p:nvPr>
        </p:nvSpPr>
        <p:spPr>
          <a:xfrm>
            <a:off x="7207934" y="1630363"/>
            <a:ext cx="1906587" cy="563562"/>
          </a:xfrm>
          <a:solidFill>
            <a:schemeClr val="accent3"/>
          </a:solidFill>
        </p:spPr>
        <p:txBody>
          <a:bodyPr anchor="ctr"/>
          <a:lstStyle>
            <a:lvl1pPr algn="ctr">
              <a:defRPr sz="1600" b="1" kern="0">
                <a:solidFill>
                  <a:schemeClr val="bg1"/>
                </a:solidFill>
              </a:defRPr>
            </a:lvl1pPr>
          </a:lstStyle>
          <a:p>
            <a:pPr lvl="0"/>
            <a:r>
              <a:rPr lang="en-US"/>
              <a:t>Subtitle</a:t>
            </a:r>
          </a:p>
        </p:txBody>
      </p:sp>
      <p:sp>
        <p:nvSpPr>
          <p:cNvPr id="18" name="Text Placeholder 3">
            <a:extLst>
              <a:ext uri="{FF2B5EF4-FFF2-40B4-BE49-F238E27FC236}">
                <a16:creationId xmlns:a16="http://schemas.microsoft.com/office/drawing/2014/main" id="{D2020005-E0B8-4233-8022-8AC559F11D2F}"/>
              </a:ext>
            </a:extLst>
          </p:cNvPr>
          <p:cNvSpPr>
            <a:spLocks noGrp="1"/>
          </p:cNvSpPr>
          <p:nvPr>
            <p:ph type="body" sz="quarter" idx="28" hasCustomPrompt="1"/>
          </p:nvPr>
        </p:nvSpPr>
        <p:spPr>
          <a:xfrm>
            <a:off x="9280798" y="1630363"/>
            <a:ext cx="1906587" cy="563562"/>
          </a:xfrm>
          <a:solidFill>
            <a:schemeClr val="accent1"/>
          </a:solidFill>
        </p:spPr>
        <p:txBody>
          <a:bodyPr anchor="ctr"/>
          <a:lstStyle>
            <a:lvl1pPr algn="ctr">
              <a:defRPr sz="1600" b="1" kern="0">
                <a:solidFill>
                  <a:schemeClr val="bg1"/>
                </a:solidFill>
              </a:defRPr>
            </a:lvl1pPr>
          </a:lstStyle>
          <a:p>
            <a:pPr lvl="0"/>
            <a:r>
              <a:rPr lang="en-US"/>
              <a:t>Subtitle</a:t>
            </a:r>
          </a:p>
        </p:txBody>
      </p:sp>
    </p:spTree>
    <p:extLst>
      <p:ext uri="{BB962C8B-B14F-4D97-AF65-F5344CB8AC3E}">
        <p14:creationId xmlns:p14="http://schemas.microsoft.com/office/powerpoint/2010/main" val="3979030993"/>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Quad Box with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bg1">
              <a:lumMod val="85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bg1">
              <a:lumMod val="85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bg1">
              <a:lumMod val="85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bg1">
              <a:lumMod val="85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B49FE0EB-C435-5FB3-FCE5-D3B348E2ACAE}"/>
              </a:ext>
            </a:extLst>
          </p:cNvPr>
          <p:cNvSpPr>
            <a:spLocks noGrp="1"/>
          </p:cNvSpPr>
          <p:nvPr>
            <p:ph sz="quarter" idx="57"/>
          </p:nvPr>
        </p:nvSpPr>
        <p:spPr>
          <a:xfrm>
            <a:off x="4570413" y="2546350"/>
            <a:ext cx="3049649" cy="2132013"/>
          </a:xfrm>
          <a:solidFill>
            <a:schemeClr val="accent1"/>
          </a:solidFill>
          <a:ln>
            <a:noFill/>
          </a:ln>
        </p:spPr>
        <p:txBody>
          <a:bodyPr vert="horz" lIns="108000" tIns="108000" rIns="108000" bIns="108000" rtlCol="0" anchor="ctr" anchorCtr="1">
            <a:noAutofit/>
          </a:bodyPr>
          <a:lstStyle>
            <a:lvl1pPr algn="ctr">
              <a:defRPr lang="en-US" dirty="0" smtClean="0">
                <a:solidFill>
                  <a:schemeClr val="bg1"/>
                </a:solidFill>
                <a:cs typeface="Arial" panose="020B0604020202020204" pitchFamily="34" charset="0"/>
              </a:defRPr>
            </a:lvl1pPr>
            <a:lvl2pPr algn="ctr">
              <a:defRPr lang="en-US" dirty="0" smtClean="0">
                <a:solidFill>
                  <a:schemeClr val="bg1"/>
                </a:solidFill>
              </a:defRPr>
            </a:lvl2pPr>
            <a:lvl3pPr algn="ctr">
              <a:defRPr lang="en-US" dirty="0" smtClean="0">
                <a:solidFill>
                  <a:schemeClr val="bg1"/>
                </a:solidFill>
              </a:defRPr>
            </a:lvl3pPr>
            <a:lvl4pPr algn="ctr">
              <a:defRPr lang="en-US" dirty="0" smtClean="0">
                <a:solidFill>
                  <a:schemeClr val="bg1"/>
                </a:solidFill>
              </a:defRPr>
            </a:lvl4pPr>
            <a:lvl5pPr algn="ctr">
              <a:defRPr lang="en-US" dirty="0">
                <a:solidFill>
                  <a:schemeClr val="bg1"/>
                </a:solidFill>
              </a:defRPr>
            </a:lvl5pPr>
          </a:lstStyle>
          <a:p>
            <a:pPr lvl="0" algn="ctr"/>
            <a:r>
              <a:rPr lang="en-US"/>
              <a:t>Click to edit Master text styles</a:t>
            </a:r>
          </a:p>
        </p:txBody>
      </p:sp>
    </p:spTree>
    <p:extLst>
      <p:ext uri="{BB962C8B-B14F-4D97-AF65-F5344CB8AC3E}">
        <p14:creationId xmlns:p14="http://schemas.microsoft.com/office/powerpoint/2010/main" val="41412874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2 Column + Blue Heading">
    <p:spTree>
      <p:nvGrpSpPr>
        <p:cNvPr id="1" name=""/>
        <p:cNvGrpSpPr/>
        <p:nvPr/>
      </p:nvGrpSpPr>
      <p:grpSpPr>
        <a:xfrm>
          <a:off x="0" y="0"/>
          <a:ext cx="0" cy="0"/>
          <a:chOff x="0" y="0"/>
          <a:chExt cx="0" cy="0"/>
        </a:xfrm>
      </p:grpSpPr>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D2A5EBE6-C4EB-3D63-4351-4FBEA06A0BC6}"/>
              </a:ext>
            </a:extLst>
          </p:cNvPr>
          <p:cNvSpPr>
            <a:spLocks noGrp="1"/>
          </p:cNvSpPr>
          <p:nvPr>
            <p:ph sz="quarter" idx="23"/>
          </p:nvPr>
        </p:nvSpPr>
        <p:spPr>
          <a:xfrm>
            <a:off x="1002588" y="1720850"/>
            <a:ext cx="4968000" cy="4156074"/>
          </a:xfrm>
          <a:solidFill>
            <a:schemeClr val="bg1">
              <a:lumMod val="85000"/>
            </a:schemeClr>
          </a:solidFill>
          <a:ln w="12700">
            <a:noFill/>
          </a:ln>
        </p:spPr>
        <p:txBody>
          <a:bodyPr vert="horz" lIns="108000" tIns="108000" rIns="108000" bIns="108000" rtlCol="0" anchor="t" anchorCtr="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E5B1772-E65F-A92F-6EE3-3FB7C60E2E13}"/>
              </a:ext>
            </a:extLst>
          </p:cNvPr>
          <p:cNvSpPr>
            <a:spLocks noGrp="1"/>
          </p:cNvSpPr>
          <p:nvPr>
            <p:ph sz="quarter" idx="24"/>
          </p:nvPr>
        </p:nvSpPr>
        <p:spPr>
          <a:xfrm>
            <a:off x="6240394" y="1720850"/>
            <a:ext cx="4968000" cy="4156074"/>
          </a:xfrm>
          <a:solidFill>
            <a:schemeClr val="bg1">
              <a:lumMod val="85000"/>
            </a:schemeClr>
          </a:solidFill>
          <a:ln w="12700">
            <a:noFill/>
          </a:ln>
        </p:spPr>
        <p:txBody>
          <a:bodyPr vert="horz" lIns="108000" tIns="108000" rIns="108000" bIns="108000" rtlCol="0" anchor="t" anchorCtr="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27169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Four Boxes + heading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36040" y="1720714"/>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30720"/>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36040" y="4130720"/>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725205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Break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432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308261"/>
            <a:ext cx="5252400" cy="246221"/>
          </a:xfrm>
        </p:spPr>
        <p:txBody>
          <a:bodyPr wrap="square" anchor="b">
            <a:spAutoFit/>
          </a:bodyPr>
          <a:lstStyle>
            <a:lvl1pPr>
              <a:defRPr sz="1600" b="1">
                <a:solidFill>
                  <a:schemeClr val="bg1"/>
                </a:solidFill>
              </a:defRPr>
            </a:lvl1pPr>
            <a:lvl2pPr>
              <a:defRPr sz="16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a:t>00</a:t>
            </a:r>
          </a:p>
        </p:txBody>
      </p:sp>
    </p:spTree>
    <p:extLst>
      <p:ext uri="{BB962C8B-B14F-4D97-AF65-F5344CB8AC3E}">
        <p14:creationId xmlns:p14="http://schemas.microsoft.com/office/powerpoint/2010/main" val="14105391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break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4325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308261"/>
            <a:ext cx="5252400" cy="246221"/>
          </a:xfrm>
        </p:spPr>
        <p:txBody>
          <a:bodyPr wrap="square" anchor="b">
            <a:spAutoFit/>
          </a:bodyPr>
          <a:lstStyle>
            <a:lvl1pPr>
              <a:defRPr sz="1600" b="1">
                <a:solidFill>
                  <a:schemeClr val="accent2"/>
                </a:solidFill>
              </a:defRPr>
            </a:lvl1pPr>
            <a:lvl2pPr>
              <a:defRPr sz="16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p>
        </p:txBody>
      </p:sp>
    </p:spTree>
    <p:extLst>
      <p:ext uri="{BB962C8B-B14F-4D97-AF65-F5344CB8AC3E}">
        <p14:creationId xmlns:p14="http://schemas.microsoft.com/office/powerpoint/2010/main" val="17188261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Break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43250"/>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308261"/>
            <a:ext cx="5252400" cy="246221"/>
          </a:xfrm>
        </p:spPr>
        <p:txBody>
          <a:bodyPr wrap="square" anchor="b">
            <a:spAutoFit/>
          </a:bodyPr>
          <a:lstStyle>
            <a:lvl1pPr>
              <a:defRPr sz="1600" b="1">
                <a:solidFill>
                  <a:schemeClr val="accent2"/>
                </a:solidFill>
              </a:defRPr>
            </a:lvl1pPr>
            <a:lvl2pPr>
              <a:defRPr sz="16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a:t>00</a:t>
            </a:r>
          </a:p>
        </p:txBody>
      </p:sp>
    </p:spTree>
    <p:extLst>
      <p:ext uri="{BB962C8B-B14F-4D97-AF65-F5344CB8AC3E}">
        <p14:creationId xmlns:p14="http://schemas.microsoft.com/office/powerpoint/2010/main" val="30228589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losing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F36415CC-18EE-44C6-AA6A-0C70BEB38184}"/>
              </a:ext>
            </a:extLst>
          </p:cNvPr>
          <p:cNvSpPr>
            <a:spLocks noGrp="1"/>
          </p:cNvSpPr>
          <p:nvPr>
            <p:ph type="body" sz="quarter" idx="10"/>
          </p:nvPr>
        </p:nvSpPr>
        <p:spPr>
          <a:xfrm>
            <a:off x="741301" y="4240696"/>
            <a:ext cx="5748399" cy="1854200"/>
          </a:xfrm>
        </p:spPr>
        <p:txBody>
          <a:bodyPr anchor="b"/>
          <a:lstStyle>
            <a:lvl1pPr>
              <a:spcAft>
                <a:spcPts val="1000"/>
              </a:spcAft>
              <a:defRPr lang="en-US" sz="900" b="0" kern="1200" dirty="0" smtClean="0">
                <a:solidFill>
                  <a:schemeClr val="bg1">
                    <a:lumMod val="65000"/>
                  </a:schemeClr>
                </a:solidFill>
                <a:latin typeface="+mn-lt"/>
                <a:ea typeface="+mn-ea"/>
                <a:cs typeface="+mn-cs"/>
              </a:defRPr>
            </a:lvl1pPr>
            <a:lvl2pPr>
              <a:spcAft>
                <a:spcPts val="1000"/>
              </a:spcAft>
              <a:defRPr sz="900" b="0">
                <a:solidFill>
                  <a:schemeClr val="tx1"/>
                </a:solidFill>
              </a:defRPr>
            </a:lvl2pPr>
          </a:lstStyle>
          <a:p>
            <a:pPr marL="0" lvl="0" indent="0" algn="l" defTabSz="685766" rtl="0" eaLnBrk="1" latinLnBrk="0" hangingPunct="1">
              <a:lnSpc>
                <a:spcPct val="100000"/>
              </a:lnSpc>
              <a:spcBef>
                <a:spcPts val="0"/>
              </a:spcBef>
              <a:spcAft>
                <a:spcPts val="600"/>
              </a:spcAft>
              <a:buFontTx/>
              <a:buNone/>
            </a:pPr>
            <a:r>
              <a:rPr lang="en-US"/>
              <a:t>Click to edit Master text styles</a:t>
            </a:r>
          </a:p>
          <a:p>
            <a:pPr marL="0" lvl="1" indent="0" algn="l" defTabSz="685766" rtl="0" eaLnBrk="1" latinLnBrk="0" hangingPunct="1">
              <a:lnSpc>
                <a:spcPct val="100000"/>
              </a:lnSpc>
              <a:spcBef>
                <a:spcPts val="0"/>
              </a:spcBef>
              <a:spcAft>
                <a:spcPts val="600"/>
              </a:spcAft>
              <a:buFontTx/>
              <a:buNone/>
            </a:pPr>
            <a:r>
              <a:rPr lang="en-US"/>
              <a:t>Second level</a:t>
            </a:r>
          </a:p>
        </p:txBody>
      </p:sp>
      <p:pic>
        <p:nvPicPr>
          <p:cNvPr id="23" name="Graphic 22">
            <a:extLst>
              <a:ext uri="{FF2B5EF4-FFF2-40B4-BE49-F238E27FC236}">
                <a16:creationId xmlns:a16="http://schemas.microsoft.com/office/drawing/2014/main" id="{BB7DCF77-C63C-4BBE-88C9-6A8B122B82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
        <p:nvSpPr>
          <p:cNvPr id="3" name="TextBox 2">
            <a:extLst>
              <a:ext uri="{FF2B5EF4-FFF2-40B4-BE49-F238E27FC236}">
                <a16:creationId xmlns:a16="http://schemas.microsoft.com/office/drawing/2014/main" id="{4A81CA90-D592-C9D2-D312-E24E59BEEAD5}"/>
              </a:ext>
            </a:extLst>
          </p:cNvPr>
          <p:cNvSpPr txBox="1"/>
          <p:nvPr userDrawn="1"/>
        </p:nvSpPr>
        <p:spPr>
          <a:xfrm>
            <a:off x="741301" y="3824579"/>
            <a:ext cx="1112108" cy="161583"/>
          </a:xfrm>
          <a:prstGeom prst="rect">
            <a:avLst/>
          </a:prstGeom>
          <a:noFill/>
        </p:spPr>
        <p:txBody>
          <a:bodyPr wrap="square" lIns="0" tIns="0" rIns="0" bIns="0">
            <a:spAutoFit/>
          </a:bodyPr>
          <a:lstStyle/>
          <a:p>
            <a:pPr marR="0">
              <a:spcBef>
                <a:spcPts val="0"/>
              </a:spcBef>
              <a:spcAft>
                <a:spcPts val="0"/>
              </a:spcAft>
            </a:pPr>
            <a:r>
              <a:rPr lang="en-US" sz="1050" b="1" dirty="0">
                <a:solidFill>
                  <a:schemeClr val="tx2"/>
                </a:solidFill>
                <a:effectLst/>
                <a:ea typeface="Calibri" panose="020F0502020204030204" pitchFamily="34" charset="0"/>
              </a:rPr>
              <a:t>Learn about us:</a:t>
            </a:r>
          </a:p>
        </p:txBody>
      </p:sp>
      <p:sp>
        <p:nvSpPr>
          <p:cNvPr id="4" name="Freeform: Shape 3">
            <a:extLst>
              <a:ext uri="{FF2B5EF4-FFF2-40B4-BE49-F238E27FC236}">
                <a16:creationId xmlns:a16="http://schemas.microsoft.com/office/drawing/2014/main" id="{4A9FA3A8-95F7-342F-0770-F1DF6F57C670}"/>
              </a:ext>
            </a:extLst>
          </p:cNvPr>
          <p:cNvSpPr/>
          <p:nvPr userDrawn="1"/>
        </p:nvSpPr>
        <p:spPr>
          <a:xfrm>
            <a:off x="1914717" y="3715275"/>
            <a:ext cx="380190" cy="380190"/>
          </a:xfrm>
          <a:custGeom>
            <a:avLst/>
            <a:gdLst>
              <a:gd name="connsiteX0" fmla="*/ 192044 w 207146"/>
              <a:gd name="connsiteY0" fmla="*/ 0 h 207146"/>
              <a:gd name="connsiteX1" fmla="*/ 15251 w 207146"/>
              <a:gd name="connsiteY1" fmla="*/ 0 h 207146"/>
              <a:gd name="connsiteX2" fmla="*/ 0 w 207146"/>
              <a:gd name="connsiteY2" fmla="*/ 15251 h 207146"/>
              <a:gd name="connsiteX3" fmla="*/ 0 w 207146"/>
              <a:gd name="connsiteY3" fmla="*/ 191896 h 207146"/>
              <a:gd name="connsiteX4" fmla="*/ 15251 w 207146"/>
              <a:gd name="connsiteY4" fmla="*/ 207147 h 207146"/>
              <a:gd name="connsiteX5" fmla="*/ 191896 w 207146"/>
              <a:gd name="connsiteY5" fmla="*/ 207147 h 207146"/>
              <a:gd name="connsiteX6" fmla="*/ 207147 w 207146"/>
              <a:gd name="connsiteY6" fmla="*/ 191896 h 207146"/>
              <a:gd name="connsiteX7" fmla="*/ 207147 w 207146"/>
              <a:gd name="connsiteY7" fmla="*/ 15251 h 207146"/>
              <a:gd name="connsiteX8" fmla="*/ 191896 w 207146"/>
              <a:gd name="connsiteY8" fmla="*/ 0 h 207146"/>
              <a:gd name="connsiteX9" fmla="*/ 61892 w 207146"/>
              <a:gd name="connsiteY9" fmla="*/ 176645 h 207146"/>
              <a:gd name="connsiteX10" fmla="*/ 30798 w 207146"/>
              <a:gd name="connsiteY10" fmla="*/ 176645 h 207146"/>
              <a:gd name="connsiteX11" fmla="*/ 30798 w 207146"/>
              <a:gd name="connsiteY11" fmla="*/ 77587 h 207146"/>
              <a:gd name="connsiteX12" fmla="*/ 61892 w 207146"/>
              <a:gd name="connsiteY12" fmla="*/ 77587 h 207146"/>
              <a:gd name="connsiteX13" fmla="*/ 61892 w 207146"/>
              <a:gd name="connsiteY13" fmla="*/ 176645 h 207146"/>
              <a:gd name="connsiteX14" fmla="*/ 46345 w 207146"/>
              <a:gd name="connsiteY14" fmla="*/ 63965 h 207146"/>
              <a:gd name="connsiteX15" fmla="*/ 28429 w 207146"/>
              <a:gd name="connsiteY15" fmla="*/ 46049 h 207146"/>
              <a:gd name="connsiteX16" fmla="*/ 46345 w 207146"/>
              <a:gd name="connsiteY16" fmla="*/ 28133 h 207146"/>
              <a:gd name="connsiteX17" fmla="*/ 64261 w 207146"/>
              <a:gd name="connsiteY17" fmla="*/ 46049 h 207146"/>
              <a:gd name="connsiteX18" fmla="*/ 46345 w 207146"/>
              <a:gd name="connsiteY18" fmla="*/ 63965 h 207146"/>
              <a:gd name="connsiteX19" fmla="*/ 176793 w 207146"/>
              <a:gd name="connsiteY19" fmla="*/ 176793 h 207146"/>
              <a:gd name="connsiteX20" fmla="*/ 145699 w 207146"/>
              <a:gd name="connsiteY20" fmla="*/ 176793 h 207146"/>
              <a:gd name="connsiteX21" fmla="*/ 145699 w 207146"/>
              <a:gd name="connsiteY21" fmla="*/ 122748 h 207146"/>
              <a:gd name="connsiteX22" fmla="*/ 130152 w 207146"/>
              <a:gd name="connsiteY22" fmla="*/ 101871 h 207146"/>
              <a:gd name="connsiteX23" fmla="*/ 111791 w 207146"/>
              <a:gd name="connsiteY23" fmla="*/ 123192 h 207146"/>
              <a:gd name="connsiteX24" fmla="*/ 111791 w 207146"/>
              <a:gd name="connsiteY24" fmla="*/ 176941 h 207146"/>
              <a:gd name="connsiteX25" fmla="*/ 80697 w 207146"/>
              <a:gd name="connsiteY25" fmla="*/ 176941 h 207146"/>
              <a:gd name="connsiteX26" fmla="*/ 80697 w 207146"/>
              <a:gd name="connsiteY26" fmla="*/ 77884 h 207146"/>
              <a:gd name="connsiteX27" fmla="*/ 110607 w 207146"/>
              <a:gd name="connsiteY27" fmla="*/ 77884 h 207146"/>
              <a:gd name="connsiteX28" fmla="*/ 110607 w 207146"/>
              <a:gd name="connsiteY28" fmla="*/ 91654 h 207146"/>
              <a:gd name="connsiteX29" fmla="*/ 111051 w 207146"/>
              <a:gd name="connsiteY29" fmla="*/ 91654 h 207146"/>
              <a:gd name="connsiteX30" fmla="*/ 140664 w 207146"/>
              <a:gd name="connsiteY30" fmla="*/ 75218 h 207146"/>
              <a:gd name="connsiteX31" fmla="*/ 176793 w 207146"/>
              <a:gd name="connsiteY31" fmla="*/ 115789 h 207146"/>
              <a:gd name="connsiteX32" fmla="*/ 176793 w 207146"/>
              <a:gd name="connsiteY32" fmla="*/ 177089 h 2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7146" h="207146">
                <a:moveTo>
                  <a:pt x="192044" y="0"/>
                </a:moveTo>
                <a:lnTo>
                  <a:pt x="15251" y="0"/>
                </a:lnTo>
                <a:cubicBezTo>
                  <a:pt x="6811" y="0"/>
                  <a:pt x="0" y="6811"/>
                  <a:pt x="0" y="15251"/>
                </a:cubicBezTo>
                <a:lnTo>
                  <a:pt x="0" y="191896"/>
                </a:lnTo>
                <a:cubicBezTo>
                  <a:pt x="0" y="200336"/>
                  <a:pt x="6811" y="207147"/>
                  <a:pt x="15251" y="207147"/>
                </a:cubicBezTo>
                <a:lnTo>
                  <a:pt x="191896" y="207147"/>
                </a:lnTo>
                <a:cubicBezTo>
                  <a:pt x="200336" y="207147"/>
                  <a:pt x="207147" y="200336"/>
                  <a:pt x="207147" y="191896"/>
                </a:cubicBezTo>
                <a:lnTo>
                  <a:pt x="207147" y="15251"/>
                </a:lnTo>
                <a:cubicBezTo>
                  <a:pt x="207147" y="6811"/>
                  <a:pt x="200336" y="0"/>
                  <a:pt x="191896" y="0"/>
                </a:cubicBezTo>
                <a:close/>
                <a:moveTo>
                  <a:pt x="61892" y="176645"/>
                </a:moveTo>
                <a:lnTo>
                  <a:pt x="30798" y="176645"/>
                </a:lnTo>
                <a:lnTo>
                  <a:pt x="30798" y="77587"/>
                </a:lnTo>
                <a:lnTo>
                  <a:pt x="61892" y="77587"/>
                </a:lnTo>
                <a:lnTo>
                  <a:pt x="61892" y="176645"/>
                </a:lnTo>
                <a:close/>
                <a:moveTo>
                  <a:pt x="46345" y="63965"/>
                </a:moveTo>
                <a:cubicBezTo>
                  <a:pt x="36425" y="63965"/>
                  <a:pt x="28429" y="56414"/>
                  <a:pt x="28429" y="46049"/>
                </a:cubicBezTo>
                <a:cubicBezTo>
                  <a:pt x="28429" y="35684"/>
                  <a:pt x="36425" y="28133"/>
                  <a:pt x="46345" y="28133"/>
                </a:cubicBezTo>
                <a:cubicBezTo>
                  <a:pt x="56266" y="28133"/>
                  <a:pt x="64261" y="35684"/>
                  <a:pt x="64261" y="46049"/>
                </a:cubicBezTo>
                <a:cubicBezTo>
                  <a:pt x="64261" y="56414"/>
                  <a:pt x="56266" y="63965"/>
                  <a:pt x="46345" y="63965"/>
                </a:cubicBezTo>
                <a:close/>
                <a:moveTo>
                  <a:pt x="176793" y="176793"/>
                </a:moveTo>
                <a:lnTo>
                  <a:pt x="145699" y="176793"/>
                </a:lnTo>
                <a:lnTo>
                  <a:pt x="145699" y="122748"/>
                </a:lnTo>
                <a:cubicBezTo>
                  <a:pt x="145699" y="106757"/>
                  <a:pt x="138888" y="101871"/>
                  <a:pt x="130152" y="101871"/>
                </a:cubicBezTo>
                <a:cubicBezTo>
                  <a:pt x="120971" y="101871"/>
                  <a:pt x="111791" y="108830"/>
                  <a:pt x="111791" y="123192"/>
                </a:cubicBezTo>
                <a:lnTo>
                  <a:pt x="111791" y="176941"/>
                </a:lnTo>
                <a:lnTo>
                  <a:pt x="80697" y="176941"/>
                </a:lnTo>
                <a:lnTo>
                  <a:pt x="80697" y="77884"/>
                </a:lnTo>
                <a:lnTo>
                  <a:pt x="110607" y="77884"/>
                </a:lnTo>
                <a:lnTo>
                  <a:pt x="110607" y="91654"/>
                </a:lnTo>
                <a:lnTo>
                  <a:pt x="111051" y="91654"/>
                </a:lnTo>
                <a:cubicBezTo>
                  <a:pt x="114012" y="85583"/>
                  <a:pt x="124525" y="75218"/>
                  <a:pt x="140664" y="75218"/>
                </a:cubicBezTo>
                <a:cubicBezTo>
                  <a:pt x="157988" y="75218"/>
                  <a:pt x="176793" y="85583"/>
                  <a:pt x="176793" y="115789"/>
                </a:cubicBezTo>
                <a:lnTo>
                  <a:pt x="176793" y="177089"/>
                </a:lnTo>
                <a:close/>
              </a:path>
            </a:pathLst>
          </a:custGeom>
          <a:solidFill>
            <a:srgbClr val="0077B5"/>
          </a:solidFill>
          <a:ln w="14795" cap="flat">
            <a:noFill/>
            <a:prstDash val="solid"/>
            <a:miter/>
          </a:ln>
        </p:spPr>
        <p:txBody>
          <a:bodyPr rtlCol="0" anchor="ctr"/>
          <a:lstStyle/>
          <a:p>
            <a:endParaRPr lang="en-US" dirty="0"/>
          </a:p>
        </p:txBody>
      </p:sp>
      <p:cxnSp>
        <p:nvCxnSpPr>
          <p:cNvPr id="5" name="Straight Connector 4">
            <a:extLst>
              <a:ext uri="{FF2B5EF4-FFF2-40B4-BE49-F238E27FC236}">
                <a16:creationId xmlns:a16="http://schemas.microsoft.com/office/drawing/2014/main" id="{8744A530-441A-2937-9A20-D05EFF740899}"/>
              </a:ext>
            </a:extLst>
          </p:cNvPr>
          <p:cNvCxnSpPr>
            <a:cxnSpLocks/>
          </p:cNvCxnSpPr>
          <p:nvPr userDrawn="1"/>
        </p:nvCxnSpPr>
        <p:spPr>
          <a:xfrm>
            <a:off x="2469922" y="3631050"/>
            <a:ext cx="0" cy="5486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7070DF8-AC8F-E0D1-6890-C6CE330EEC6F}"/>
              </a:ext>
            </a:extLst>
          </p:cNvPr>
          <p:cNvSpPr txBox="1"/>
          <p:nvPr userDrawn="1"/>
        </p:nvSpPr>
        <p:spPr>
          <a:xfrm>
            <a:off x="2644938" y="3824579"/>
            <a:ext cx="1112108" cy="161583"/>
          </a:xfrm>
          <a:prstGeom prst="rect">
            <a:avLst/>
          </a:prstGeom>
          <a:noFill/>
        </p:spPr>
        <p:txBody>
          <a:bodyPr wrap="square" lIns="0" tIns="0" rIns="0" bIns="0">
            <a:spAutoFit/>
          </a:bodyPr>
          <a:lstStyle/>
          <a:p>
            <a:pPr marR="0">
              <a:spcBef>
                <a:spcPts val="0"/>
              </a:spcBef>
              <a:spcAft>
                <a:spcPts val="0"/>
              </a:spcAft>
            </a:pPr>
            <a:r>
              <a:rPr lang="en-US" sz="1050" b="1" dirty="0">
                <a:solidFill>
                  <a:schemeClr val="tx2"/>
                </a:solidFill>
                <a:effectLst/>
                <a:ea typeface="Calibri" panose="020F0502020204030204" pitchFamily="34" charset="0"/>
              </a:rPr>
              <a:t>kpmg.com</a:t>
            </a:r>
          </a:p>
        </p:txBody>
      </p:sp>
    </p:spTree>
    <p:extLst>
      <p:ext uri="{BB962C8B-B14F-4D97-AF65-F5344CB8AC3E}">
        <p14:creationId xmlns:p14="http://schemas.microsoft.com/office/powerpoint/2010/main" val="937100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71415" y="1817279"/>
            <a:ext cx="1253995" cy="237066"/>
          </a:xfrm>
          <a:prstGeom prst="rect">
            <a:avLst/>
          </a:prstGeom>
          <a:noFill/>
        </p:spPr>
        <p:txBody>
          <a:bodyPr wrap="square" lIns="54610" tIns="54610" rIns="54610" bIns="54610" rtlCol="0" anchor="ctr">
            <a:noAutofit/>
          </a:bodyPr>
          <a:lstStyle/>
          <a:p>
            <a:pPr algn="l">
              <a:spcAft>
                <a:spcPts val="600"/>
              </a:spcAft>
            </a:pPr>
            <a:r>
              <a:rPr lang="en-GB" sz="1000" dirty="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dirty="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dirty="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dirty="0"/>
              <a:t>Purple/</a:t>
            </a:r>
            <a:br>
              <a:rPr lang="en-GB" sz="1000" dirty="0"/>
            </a:br>
            <a:r>
              <a:rPr lang="en-GB" sz="1000" dirty="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dirty="0"/>
              <a:t>Pacific/</a:t>
            </a:r>
            <a:br>
              <a:rPr lang="en-GB" sz="1000" dirty="0"/>
            </a:br>
            <a:r>
              <a:rPr lang="en-GB" sz="1000" dirty="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dirty="0">
                <a:solidFill>
                  <a:sysClr val="windowText" lastClr="000000"/>
                </a:solidFill>
              </a:rPr>
              <a:t>Gradients</a:t>
            </a:r>
          </a:p>
          <a:p>
            <a:pPr marL="171450" indent="-171450" algn="l">
              <a:spcAft>
                <a:spcPts val="300"/>
              </a:spcAft>
              <a:buFont typeface="Arial" panose="020B0604020202020204" pitchFamily="34" charset="0"/>
              <a:buChar char="•"/>
            </a:pPr>
            <a:r>
              <a:rPr lang="en-GB" sz="1000" b="0" dirty="0">
                <a:solidFill>
                  <a:sysClr val="windowText" lastClr="000000"/>
                </a:solidFill>
              </a:rPr>
              <a:t>The </a:t>
            </a:r>
            <a:r>
              <a:rPr lang="en-US" sz="1000" b="0" noProof="0" dirty="0">
                <a:solidFill>
                  <a:sysClr val="windowText" lastClr="000000"/>
                </a:solidFill>
              </a:rPr>
              <a:t>colors</a:t>
            </a:r>
            <a:r>
              <a:rPr lang="en-GB" sz="1000" b="0" dirty="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dirty="0">
                <a:solidFill>
                  <a:sysClr val="windowText" lastClr="000000"/>
                </a:solidFill>
              </a:rPr>
              <a:t>Do not create new gradients; use only the gradients shown here</a:t>
            </a:r>
            <a:endParaRPr lang="en-US" sz="1000" b="0" dirty="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dirty="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dirty="0">
                <a:solidFill>
                  <a:sysClr val="windowText" lastClr="000000"/>
                </a:solidFill>
              </a:rPr>
              <a:t>Traffic Light palette</a:t>
            </a:r>
            <a:endParaRPr lang="en-US" sz="1000" b="0" dirty="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dirty="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255</a:t>
              </a:r>
            </a:p>
            <a:p>
              <a:pPr algn="ctr"/>
              <a:r>
                <a:rPr lang="en-GB" sz="800" dirty="0">
                  <a:solidFill>
                    <a:schemeClr val="bg1"/>
                  </a:solidFill>
                </a:rPr>
                <a:t>163</a:t>
              </a:r>
            </a:p>
            <a:p>
              <a:pPr algn="ctr"/>
              <a:r>
                <a:rPr lang="en-GB" sz="800" dirty="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99</a:t>
              </a:r>
            </a:p>
            <a:p>
              <a:pPr algn="ctr"/>
              <a:r>
                <a:rPr lang="en-GB" sz="800" dirty="0">
                  <a:solidFill>
                    <a:sysClr val="windowText" lastClr="000000"/>
                  </a:solidFill>
                </a:rPr>
                <a:t>235</a:t>
              </a:r>
            </a:p>
            <a:p>
              <a:pPr algn="ctr"/>
              <a:r>
                <a:rPr lang="en-GB" sz="800" dirty="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grpSp>
    </p:spTree>
    <p:extLst>
      <p:ext uri="{BB962C8B-B14F-4D97-AF65-F5344CB8AC3E}">
        <p14:creationId xmlns:p14="http://schemas.microsoft.com/office/powerpoint/2010/main" val="20559860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theme" Target="../theme/theme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theme" Target="../theme/theme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accent2"/>
                </a:solidFill>
                <a:latin typeface="+mn-lt"/>
                <a:ea typeface="Arial"/>
                <a:cs typeface="Arial" panose="020B0604020202020204" pitchFamily="34" charset="0"/>
              </a:rPr>
              <a:pPr algn="r"/>
              <a:t>‹#›</a:t>
            </a:fld>
            <a:endParaRPr lang="en-GB" sz="900" dirty="0">
              <a:solidFill>
                <a:schemeClr val="accent2"/>
              </a:solidFill>
              <a:latin typeface="+mn-lt"/>
              <a:ea typeface="Arial"/>
              <a:cs typeface="Arial" panose="020B0604020202020204" pitchFamily="34" charset="0"/>
            </a:endParaRPr>
          </a:p>
        </p:txBody>
      </p:sp>
      <p:sp>
        <p:nvSpPr>
          <p:cNvPr id="8" name="TextBox 7">
            <a:extLst>
              <a:ext uri="{C183D7F6-B498-43B3-948B-1728B52AA6E4}">
                <adec:decorative xmlns:adec="http://schemas.microsoft.com/office/drawing/2017/decorative" val="1"/>
              </a:ext>
            </a:extLst>
          </p:cNvPr>
          <p:cNvSpPr txBox="1"/>
          <p:nvPr userDrawn="1"/>
        </p:nvSpPr>
        <p:spPr>
          <a:xfrm>
            <a:off x="2570263" y="6266997"/>
            <a:ext cx="4667513"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2024 KPMG LLP, a Delaware limited liability partnership and a member firm of the KPMG global organization of independent member firms affiliated with KPMG International Limited, a private English company limited by guarantee. All rights reserved. USCS015610-1B</a:t>
            </a:r>
          </a:p>
        </p:txBody>
      </p:sp>
      <p:sp>
        <p:nvSpPr>
          <p:cNvPr id="4" name="Graphic 8">
            <a:extLst>
              <a:ext uri="{FF2B5EF4-FFF2-40B4-BE49-F238E27FC236}">
                <a16:creationId xmlns:a16="http://schemas.microsoft.com/office/drawing/2014/main" id="{9AC77B96-D96C-4FA2-858B-DEE0A3A7B7B6}"/>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dirty="0"/>
          </a:p>
        </p:txBody>
      </p:sp>
      <p:pic>
        <p:nvPicPr>
          <p:cNvPr id="9" name="Picture 8" descr="A green circle with black letters and a black and white logo&#10;&#10;Description automatically generated">
            <a:extLst>
              <a:ext uri="{FF2B5EF4-FFF2-40B4-BE49-F238E27FC236}">
                <a16:creationId xmlns:a16="http://schemas.microsoft.com/office/drawing/2014/main" id="{1B49D264-7B3D-61AD-78EE-3677FFE2A95E}"/>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787757" y="6266996"/>
            <a:ext cx="482781" cy="220954"/>
          </a:xfrm>
          <a:prstGeom prst="rect">
            <a:avLst/>
          </a:prstGeom>
        </p:spPr>
      </p:pic>
    </p:spTree>
    <p:extLst>
      <p:ext uri="{BB962C8B-B14F-4D97-AF65-F5344CB8AC3E}">
        <p14:creationId xmlns:p14="http://schemas.microsoft.com/office/powerpoint/2010/main" val="109753259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768" r:id="rId11"/>
    <p:sldLayoutId id="2147483767"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accent2"/>
                </a:solidFill>
                <a:latin typeface="+mn-lt"/>
                <a:ea typeface="Arial"/>
                <a:cs typeface="Arial" panose="020B0604020202020204" pitchFamily="34" charset="0"/>
              </a:rPr>
              <a:pPr algn="r"/>
              <a:t>‹#›</a:t>
            </a:fld>
            <a:endParaRPr lang="en-GB" sz="900" dirty="0">
              <a:solidFill>
                <a:schemeClr val="accent2"/>
              </a:solidFill>
              <a:latin typeface="+mn-lt"/>
              <a:ea typeface="Arial"/>
              <a:cs typeface="Arial" panose="020B0604020202020204" pitchFamily="34" charset="0"/>
            </a:endParaRPr>
          </a:p>
        </p:txBody>
      </p:sp>
      <p:sp>
        <p:nvSpPr>
          <p:cNvPr id="8" name="TextBox 7">
            <a:extLst>
              <a:ext uri="{C183D7F6-B498-43B3-948B-1728B52AA6E4}">
                <adec:decorative xmlns:adec="http://schemas.microsoft.com/office/drawing/2017/decorative" val="1"/>
              </a:ext>
            </a:extLst>
          </p:cNvPr>
          <p:cNvSpPr txBox="1"/>
          <p:nvPr userDrawn="1"/>
        </p:nvSpPr>
        <p:spPr>
          <a:xfrm>
            <a:off x="1885684" y="6266997"/>
            <a:ext cx="4667513"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2024 KPMG LLP, a Delaware limited liability partnership and a member firm of the KPMG global organization of independent member firms affiliated with KPMG International Limited, a private English company limited by guarantee. All rights reserved. USCS015610-1B</a:t>
            </a:r>
          </a:p>
        </p:txBody>
      </p:sp>
      <p:sp>
        <p:nvSpPr>
          <p:cNvPr id="4" name="Graphic 8">
            <a:extLst>
              <a:ext uri="{FF2B5EF4-FFF2-40B4-BE49-F238E27FC236}">
                <a16:creationId xmlns:a16="http://schemas.microsoft.com/office/drawing/2014/main" id="{9AC77B96-D96C-4FA2-858B-DEE0A3A7B7B6}"/>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64092887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2pPr>
      <a:lvl3pPr marL="341313" indent="-1651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573088" indent="-2317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2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accent2"/>
                </a:solidFill>
                <a:latin typeface="+mn-lt"/>
                <a:ea typeface="Arial"/>
                <a:cs typeface="Arial" panose="020B0604020202020204" pitchFamily="34" charset="0"/>
              </a:rPr>
              <a:pPr algn="r"/>
              <a:t>‹#›</a:t>
            </a:fld>
            <a:endParaRPr lang="en-GB" sz="900" dirty="0">
              <a:solidFill>
                <a:schemeClr val="accent2"/>
              </a:solidFill>
              <a:latin typeface="+mn-lt"/>
              <a:ea typeface="Arial"/>
              <a:cs typeface="Arial" panose="020B0604020202020204" pitchFamily="34" charset="0"/>
            </a:endParaRPr>
          </a:p>
        </p:txBody>
      </p:sp>
      <p:sp>
        <p:nvSpPr>
          <p:cNvPr id="8" name="TextBox 7">
            <a:extLst>
              <a:ext uri="{C183D7F6-B498-43B3-948B-1728B52AA6E4}">
                <adec:decorative xmlns:adec="http://schemas.microsoft.com/office/drawing/2017/decorative" val="1"/>
              </a:ext>
            </a:extLst>
          </p:cNvPr>
          <p:cNvSpPr txBox="1"/>
          <p:nvPr userDrawn="1"/>
        </p:nvSpPr>
        <p:spPr>
          <a:xfrm>
            <a:off x="1885684" y="6266997"/>
            <a:ext cx="4667513"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2024 KPMG LLP, a Delaware limited liability partnership and a member firm of the KPMG global organization of independent member firms affiliated with KPMG International Limited, a private English company limited by guarantee. All rights reserved. USCS015610-1A</a:t>
            </a:r>
          </a:p>
        </p:txBody>
      </p:sp>
      <p:sp>
        <p:nvSpPr>
          <p:cNvPr id="4" name="Graphic 8">
            <a:extLst>
              <a:ext uri="{FF2B5EF4-FFF2-40B4-BE49-F238E27FC236}">
                <a16:creationId xmlns:a16="http://schemas.microsoft.com/office/drawing/2014/main" id="{9AC77B96-D96C-4FA2-858B-DEE0A3A7B7B6}"/>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258767317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2pPr>
      <a:lvl3pPr marL="341313" indent="-1651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573088" indent="-2317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2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7FFFF1FA_7A5740BB.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linkprotect.cudasvc.com/url?a=https%3a%2f%2fopportunityindex.org%2f&amp;c=E,1,I7Ub8GnhAfxp7dvVflnpQdFluX_ONvg-Le6ppSM0tzKpH8v1oRmxI_7FOcHgNzZ7zFaLSGpVQJHYGnPdcAhB3FlLclp5q8f71SKYr9KvTpBPiJk,&amp;typo=1"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hyperlink" Target="https://linkprotect.cudasvc.com/url?a=https%3a%2f%2fwww.casey.org%2fcommunity-opportunity-map%2f&amp;c=E,1,4HCcNt56-gmfWk1aibm7Gc3dYj3pu6ajIBkWFmac49Gzv3L-_A5oBg6ZbDTdY5Zx54pjzxPCDvgRd-xZQUx79oVwNaJXzUbLGp7bAliXuA,,&amp;typo=1" TargetMode="External"/><Relationship Id="rId4" Type="http://schemas.openxmlformats.org/officeDocument/2006/relationships/hyperlink" Target="https://linkprotect.cudasvc.com/url?a=https%3a%2f%2fwellbeingindex.sharecare.com%2f&amp;c=E,1,fOGSY5FWKW-gEt2B9bWkHruKBIuh53AgKzoFL_YsAjGhJ9nIUw-BajmWH3i0BRQs8wAnA7wgwnpyNBrvm-S-Hvnj4kTGJX2wN6NEvGKYQjNiRiV7xXkMYG3rE2s,&amp;typo=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sh.naf.org/public/odis" TargetMode="External"/><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7AC93-CE2C-36A5-3AF2-7CCF5E166929}"/>
              </a:ext>
            </a:extLst>
          </p:cNvPr>
          <p:cNvSpPr>
            <a:spLocks noGrp="1"/>
          </p:cNvSpPr>
          <p:nvPr>
            <p:ph type="ctrTitle"/>
          </p:nvPr>
        </p:nvSpPr>
        <p:spPr>
          <a:xfrm>
            <a:off x="741302" y="1456388"/>
            <a:ext cx="5215615" cy="3251536"/>
          </a:xfrm>
        </p:spPr>
        <p:txBody>
          <a:bodyPr/>
          <a:lstStyle/>
          <a:p>
            <a:r>
              <a:rPr lang="en-US" sz="6000" dirty="0"/>
              <a:t>How to make data driven decisions to support philanthropic investments and volunteerism</a:t>
            </a:r>
          </a:p>
        </p:txBody>
      </p:sp>
      <p:sp>
        <p:nvSpPr>
          <p:cNvPr id="4" name="Text Placeholder 3">
            <a:extLst>
              <a:ext uri="{FF2B5EF4-FFF2-40B4-BE49-F238E27FC236}">
                <a16:creationId xmlns:a16="http://schemas.microsoft.com/office/drawing/2014/main" id="{5B45A6BF-FFD5-A6D7-D993-866906052CEC}"/>
              </a:ext>
            </a:extLst>
          </p:cNvPr>
          <p:cNvSpPr>
            <a:spLocks noGrp="1"/>
          </p:cNvSpPr>
          <p:nvPr>
            <p:ph type="body" sz="quarter" idx="11"/>
          </p:nvPr>
        </p:nvSpPr>
        <p:spPr>
          <a:xfrm>
            <a:off x="741302" y="5077202"/>
            <a:ext cx="6139789" cy="810000"/>
          </a:xfrm>
        </p:spPr>
        <p:txBody>
          <a:bodyPr/>
          <a:lstStyle/>
          <a:p>
            <a:r>
              <a:rPr lang="en-US" dirty="0">
                <a:cs typeface="Times New Roman" panose="02020603050405020304" pitchFamily="18" charset="0"/>
              </a:rPr>
              <a:t>Jennifer Gibbs, Associate Director, Corporate Impact, KPMG US</a:t>
            </a:r>
          </a:p>
          <a:p>
            <a:r>
              <a:rPr lang="en-US" dirty="0">
                <a:cs typeface="Times New Roman" panose="02020603050405020304" pitchFamily="18" charset="0"/>
              </a:rPr>
              <a:t>Nicholas Minar, Ph.D. Director of Research and Reporting, NAF</a:t>
            </a:r>
          </a:p>
        </p:txBody>
      </p:sp>
      <p:pic>
        <p:nvPicPr>
          <p:cNvPr id="25" name="Picture 24" descr="A black and white logo&#10;&#10;Description automatically generated">
            <a:extLst>
              <a:ext uri="{FF2B5EF4-FFF2-40B4-BE49-F238E27FC236}">
                <a16:creationId xmlns:a16="http://schemas.microsoft.com/office/drawing/2014/main" id="{066C2E19-29CD-5DE3-1D45-078924EAF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462" y="711486"/>
            <a:ext cx="939731" cy="427766"/>
          </a:xfrm>
          <a:prstGeom prst="rect">
            <a:avLst/>
          </a:prstGeom>
        </p:spPr>
      </p:pic>
    </p:spTree>
    <p:extLst>
      <p:ext uri="{BB962C8B-B14F-4D97-AF65-F5344CB8AC3E}">
        <p14:creationId xmlns:p14="http://schemas.microsoft.com/office/powerpoint/2010/main" val="356056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2E5A-E5D9-6663-9F1E-5ED5BEB23E42}"/>
              </a:ext>
            </a:extLst>
          </p:cNvPr>
          <p:cNvSpPr>
            <a:spLocks noGrp="1"/>
          </p:cNvSpPr>
          <p:nvPr>
            <p:ph type="title"/>
          </p:nvPr>
        </p:nvSpPr>
        <p:spPr/>
        <p:txBody>
          <a:bodyPr/>
          <a:lstStyle/>
          <a:p>
            <a:r>
              <a:rPr lang="en-US" dirty="0"/>
              <a:t>Data based decision making</a:t>
            </a:r>
          </a:p>
        </p:txBody>
      </p:sp>
      <p:sp>
        <p:nvSpPr>
          <p:cNvPr id="10" name="TextBox 9">
            <a:extLst>
              <a:ext uri="{FF2B5EF4-FFF2-40B4-BE49-F238E27FC236}">
                <a16:creationId xmlns:a16="http://schemas.microsoft.com/office/drawing/2014/main" id="{6226BBB5-6781-93C3-B99A-C21A76442632}"/>
              </a:ext>
            </a:extLst>
          </p:cNvPr>
          <p:cNvSpPr txBox="1"/>
          <p:nvPr/>
        </p:nvSpPr>
        <p:spPr>
          <a:xfrm>
            <a:off x="7822807" y="2477158"/>
            <a:ext cx="3738703" cy="694448"/>
          </a:xfrm>
          <a:prstGeom prst="rect">
            <a:avLst/>
          </a:prstGeom>
          <a:noFill/>
        </p:spPr>
        <p:txBody>
          <a:bodyPr wrap="square"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whether this is a new organization or program and may need support to measure impact or if the program achieves another desired result. If they have a compelling plan for impact, you may still consider them.</a:t>
            </a:r>
          </a:p>
        </p:txBody>
      </p:sp>
      <p:sp>
        <p:nvSpPr>
          <p:cNvPr id="11" name="Rectangle: Rounded Corners 10">
            <a:extLst>
              <a:ext uri="{FF2B5EF4-FFF2-40B4-BE49-F238E27FC236}">
                <a16:creationId xmlns:a16="http://schemas.microsoft.com/office/drawing/2014/main" id="{62310EE7-5778-53BC-B612-F95CA14C150B}"/>
              </a:ext>
            </a:extLst>
          </p:cNvPr>
          <p:cNvSpPr/>
          <p:nvPr/>
        </p:nvSpPr>
        <p:spPr>
          <a:xfrm>
            <a:off x="7020142" y="1916219"/>
            <a:ext cx="687905" cy="283464"/>
          </a:xfrm>
          <a:prstGeom prst="round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No</a:t>
            </a:r>
          </a:p>
        </p:txBody>
      </p:sp>
      <p:cxnSp>
        <p:nvCxnSpPr>
          <p:cNvPr id="12" name="Straight Connector 7">
            <a:extLst>
              <a:ext uri="{FF2B5EF4-FFF2-40B4-BE49-F238E27FC236}">
                <a16:creationId xmlns:a16="http://schemas.microsoft.com/office/drawing/2014/main" id="{FDB2D588-E924-80FC-0344-5D0FE21154AC}"/>
              </a:ext>
            </a:extLst>
          </p:cNvPr>
          <p:cNvCxnSpPr>
            <a:cxnSpLocks/>
            <a:stCxn id="11" idx="1"/>
            <a:endCxn id="18" idx="3"/>
          </p:cNvCxnSpPr>
          <p:nvPr/>
        </p:nvCxnSpPr>
        <p:spPr>
          <a:xfrm flipH="1">
            <a:off x="6905381" y="2057951"/>
            <a:ext cx="114761" cy="1465"/>
          </a:xfrm>
          <a:prstGeom prst="straightConnector1">
            <a:avLst/>
          </a:prstGeom>
          <a:ln w="12700">
            <a:solidFill>
              <a:srgbClr val="7213EA"/>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5DF0B6F-BFD5-7696-1310-AE6DA28C3935}"/>
              </a:ext>
            </a:extLst>
          </p:cNvPr>
          <p:cNvSpPr txBox="1"/>
          <p:nvPr/>
        </p:nvSpPr>
        <p:spPr>
          <a:xfrm>
            <a:off x="7822807" y="3337069"/>
            <a:ext cx="3725287" cy="819558"/>
          </a:xfrm>
          <a:prstGeom prst="rect">
            <a:avLst/>
          </a:prstGeom>
          <a:noFill/>
        </p:spPr>
        <p:txBody>
          <a:bodyPr wrap="square" lIns="0" rIns="0"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whether the organization’s measurement rigor/methodology poses a risk to their ability to deliver impact. If so, what support could be offered to the organization to help them advance in this area.</a:t>
            </a:r>
          </a:p>
        </p:txBody>
      </p:sp>
      <p:sp>
        <p:nvSpPr>
          <p:cNvPr id="14" name="TextBox 13">
            <a:extLst>
              <a:ext uri="{FF2B5EF4-FFF2-40B4-BE49-F238E27FC236}">
                <a16:creationId xmlns:a16="http://schemas.microsoft.com/office/drawing/2014/main" id="{3FA3E446-0474-D2A6-A5A8-83F767A765FB}"/>
              </a:ext>
            </a:extLst>
          </p:cNvPr>
          <p:cNvSpPr txBox="1"/>
          <p:nvPr/>
        </p:nvSpPr>
        <p:spPr>
          <a:xfrm>
            <a:off x="7822807" y="4259485"/>
            <a:ext cx="3725285" cy="455608"/>
          </a:xfrm>
          <a:prstGeom prst="rect">
            <a:avLst/>
          </a:prstGeom>
          <a:noFill/>
        </p:spPr>
        <p:txBody>
          <a:bodyPr wrap="square" lIns="0" rIns="0"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if there are other organizations that better align</a:t>
            </a:r>
          </a:p>
        </p:txBody>
      </p:sp>
      <p:sp>
        <p:nvSpPr>
          <p:cNvPr id="15" name="TextBox 14">
            <a:extLst>
              <a:ext uri="{FF2B5EF4-FFF2-40B4-BE49-F238E27FC236}">
                <a16:creationId xmlns:a16="http://schemas.microsoft.com/office/drawing/2014/main" id="{2B47B9A7-66A1-67F1-DF05-A5CECF8BDDBE}"/>
              </a:ext>
            </a:extLst>
          </p:cNvPr>
          <p:cNvSpPr txBox="1"/>
          <p:nvPr/>
        </p:nvSpPr>
        <p:spPr>
          <a:xfrm>
            <a:off x="4537839" y="5534093"/>
            <a:ext cx="3881972" cy="486816"/>
          </a:xfrm>
          <a:prstGeom prst="rect">
            <a:avLst/>
          </a:prstGeom>
          <a:noFill/>
        </p:spPr>
        <p:txBody>
          <a:bodyPr wrap="square" lIns="0" rIns="0"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responses to previous questions and determine how to move forward with the program/ organizations</a:t>
            </a:r>
          </a:p>
        </p:txBody>
      </p:sp>
      <p:sp>
        <p:nvSpPr>
          <p:cNvPr id="16" name="TextBox 15">
            <a:extLst>
              <a:ext uri="{FF2B5EF4-FFF2-40B4-BE49-F238E27FC236}">
                <a16:creationId xmlns:a16="http://schemas.microsoft.com/office/drawing/2014/main" id="{B1B54B04-5C00-9D70-30DF-B38222DE8C95}"/>
              </a:ext>
            </a:extLst>
          </p:cNvPr>
          <p:cNvSpPr txBox="1"/>
          <p:nvPr/>
        </p:nvSpPr>
        <p:spPr>
          <a:xfrm>
            <a:off x="7822808" y="5041535"/>
            <a:ext cx="3725285" cy="506766"/>
          </a:xfrm>
          <a:prstGeom prst="rect">
            <a:avLst/>
          </a:prstGeom>
          <a:noFill/>
        </p:spPr>
        <p:txBody>
          <a:bodyPr wrap="square" lIns="0" rIns="0"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whether the lack of a clear plan impacts their ability to deliver impact.</a:t>
            </a:r>
          </a:p>
        </p:txBody>
      </p:sp>
      <p:sp>
        <p:nvSpPr>
          <p:cNvPr id="17" name="TextBox 16">
            <a:extLst>
              <a:ext uri="{FF2B5EF4-FFF2-40B4-BE49-F238E27FC236}">
                <a16:creationId xmlns:a16="http://schemas.microsoft.com/office/drawing/2014/main" id="{1D1A9EFD-FE61-B8A1-D3C6-2A567DA973A1}"/>
              </a:ext>
            </a:extLst>
          </p:cNvPr>
          <p:cNvSpPr txBox="1"/>
          <p:nvPr/>
        </p:nvSpPr>
        <p:spPr>
          <a:xfrm>
            <a:off x="7822808" y="1771545"/>
            <a:ext cx="3738704" cy="533400"/>
          </a:xfrm>
          <a:prstGeom prst="rect">
            <a:avLst/>
          </a:prstGeom>
          <a:noFill/>
        </p:spPr>
        <p:txBody>
          <a:bodyPr wrap="square"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whether there are any compelling reasons to deviate from the focus areas. </a:t>
            </a:r>
          </a:p>
        </p:txBody>
      </p:sp>
      <p:sp>
        <p:nvSpPr>
          <p:cNvPr id="18" name="Rectangle: Rounded Corners 17">
            <a:extLst>
              <a:ext uri="{FF2B5EF4-FFF2-40B4-BE49-F238E27FC236}">
                <a16:creationId xmlns:a16="http://schemas.microsoft.com/office/drawing/2014/main" id="{C7DD3762-097E-FFDB-8EBE-3FB3F92A16BE}"/>
              </a:ext>
            </a:extLst>
          </p:cNvPr>
          <p:cNvSpPr/>
          <p:nvPr/>
        </p:nvSpPr>
        <p:spPr>
          <a:xfrm>
            <a:off x="1232453" y="1864025"/>
            <a:ext cx="5672928" cy="390782"/>
          </a:xfrm>
          <a:prstGeom prst="roundRect">
            <a:avLst>
              <a:gd name="adj" fmla="val 9121"/>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Is the program aligned with the company's philanthropic focus areas?</a:t>
            </a:r>
          </a:p>
        </p:txBody>
      </p:sp>
      <p:sp>
        <p:nvSpPr>
          <p:cNvPr id="19" name="Rectangle: Rounded Corners 18">
            <a:extLst>
              <a:ext uri="{FF2B5EF4-FFF2-40B4-BE49-F238E27FC236}">
                <a16:creationId xmlns:a16="http://schemas.microsoft.com/office/drawing/2014/main" id="{19DC4728-8A37-3D43-60D5-BD4DD53B90BA}"/>
              </a:ext>
            </a:extLst>
          </p:cNvPr>
          <p:cNvSpPr/>
          <p:nvPr/>
        </p:nvSpPr>
        <p:spPr>
          <a:xfrm>
            <a:off x="3709640" y="2322207"/>
            <a:ext cx="703260" cy="283708"/>
          </a:xfrm>
          <a:prstGeom prst="round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0" name="Rectangle: Rounded Corners 19">
            <a:extLst>
              <a:ext uri="{FF2B5EF4-FFF2-40B4-BE49-F238E27FC236}">
                <a16:creationId xmlns:a16="http://schemas.microsoft.com/office/drawing/2014/main" id="{CA7FDD82-F643-21A1-8C5C-B3AB65DB6794}"/>
              </a:ext>
            </a:extLst>
          </p:cNvPr>
          <p:cNvSpPr/>
          <p:nvPr/>
        </p:nvSpPr>
        <p:spPr>
          <a:xfrm>
            <a:off x="1232453" y="2673316"/>
            <a:ext cx="5672928" cy="390782"/>
          </a:xfrm>
          <a:prstGeom prst="roundRect">
            <a:avLst>
              <a:gd name="adj" fmla="val 834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program’s potential impact align with your desired results?</a:t>
            </a:r>
          </a:p>
        </p:txBody>
      </p:sp>
      <p:cxnSp>
        <p:nvCxnSpPr>
          <p:cNvPr id="21" name="Straight Connector 20">
            <a:extLst>
              <a:ext uri="{FF2B5EF4-FFF2-40B4-BE49-F238E27FC236}">
                <a16:creationId xmlns:a16="http://schemas.microsoft.com/office/drawing/2014/main" id="{9767DBE2-DF99-373A-2C80-43EB15FCC619}"/>
              </a:ext>
            </a:extLst>
          </p:cNvPr>
          <p:cNvCxnSpPr>
            <a:cxnSpLocks/>
            <a:stCxn id="20" idx="0"/>
            <a:endCxn id="19" idx="2"/>
          </p:cNvCxnSpPr>
          <p:nvPr/>
        </p:nvCxnSpPr>
        <p:spPr>
          <a:xfrm flipH="1" flipV="1">
            <a:off x="4061270" y="2605915"/>
            <a:ext cx="7647" cy="67401"/>
          </a:xfrm>
          <a:prstGeom prst="line">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028F5581-A451-466B-0DF6-676049F6C4BA}"/>
              </a:ext>
            </a:extLst>
          </p:cNvPr>
          <p:cNvSpPr/>
          <p:nvPr/>
        </p:nvSpPr>
        <p:spPr>
          <a:xfrm>
            <a:off x="3709640" y="3131498"/>
            <a:ext cx="703260" cy="283708"/>
          </a:xfrm>
          <a:prstGeom prst="round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Yes</a:t>
            </a:r>
          </a:p>
        </p:txBody>
      </p:sp>
      <p:cxnSp>
        <p:nvCxnSpPr>
          <p:cNvPr id="23" name="Straight Connector 7">
            <a:extLst>
              <a:ext uri="{FF2B5EF4-FFF2-40B4-BE49-F238E27FC236}">
                <a16:creationId xmlns:a16="http://schemas.microsoft.com/office/drawing/2014/main" id="{D92F8A6C-2275-185F-AC29-3DC148D191C3}"/>
              </a:ext>
            </a:extLst>
          </p:cNvPr>
          <p:cNvCxnSpPr>
            <a:cxnSpLocks/>
            <a:stCxn id="22" idx="0"/>
            <a:endCxn id="20" idx="2"/>
          </p:cNvCxnSpPr>
          <p:nvPr/>
        </p:nvCxnSpPr>
        <p:spPr>
          <a:xfrm flipV="1">
            <a:off x="4061270" y="3064098"/>
            <a:ext cx="7647" cy="67400"/>
          </a:xfrm>
          <a:prstGeom prst="straightConnector1">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E334BA3F-B832-1C9C-791D-D06EA47CF5A3}"/>
              </a:ext>
            </a:extLst>
          </p:cNvPr>
          <p:cNvSpPr/>
          <p:nvPr/>
        </p:nvSpPr>
        <p:spPr>
          <a:xfrm>
            <a:off x="1232453" y="3482607"/>
            <a:ext cx="5672928" cy="390782"/>
          </a:xfrm>
          <a:prstGeom prst="roundRect">
            <a:avLst>
              <a:gd name="adj" fmla="val 7975"/>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 have a strong measurement methodology?</a:t>
            </a:r>
          </a:p>
        </p:txBody>
      </p:sp>
      <p:cxnSp>
        <p:nvCxnSpPr>
          <p:cNvPr id="25" name="Straight Connector 24">
            <a:extLst>
              <a:ext uri="{FF2B5EF4-FFF2-40B4-BE49-F238E27FC236}">
                <a16:creationId xmlns:a16="http://schemas.microsoft.com/office/drawing/2014/main" id="{37453785-5C39-6828-ACE6-D31E72286C62}"/>
              </a:ext>
            </a:extLst>
          </p:cNvPr>
          <p:cNvCxnSpPr>
            <a:cxnSpLocks/>
            <a:stCxn id="22" idx="2"/>
            <a:endCxn id="24" idx="0"/>
          </p:cNvCxnSpPr>
          <p:nvPr/>
        </p:nvCxnSpPr>
        <p:spPr>
          <a:xfrm>
            <a:off x="4061270" y="3415206"/>
            <a:ext cx="7647" cy="67401"/>
          </a:xfrm>
          <a:prstGeom prst="line">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64054E6F-6234-3884-50C6-4B6349319E8D}"/>
              </a:ext>
            </a:extLst>
          </p:cNvPr>
          <p:cNvSpPr/>
          <p:nvPr/>
        </p:nvSpPr>
        <p:spPr>
          <a:xfrm>
            <a:off x="3709640" y="3940789"/>
            <a:ext cx="703260" cy="283708"/>
          </a:xfrm>
          <a:prstGeom prst="round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Yes</a:t>
            </a:r>
          </a:p>
        </p:txBody>
      </p:sp>
      <p:cxnSp>
        <p:nvCxnSpPr>
          <p:cNvPr id="27" name="Straight Connector 7">
            <a:extLst>
              <a:ext uri="{FF2B5EF4-FFF2-40B4-BE49-F238E27FC236}">
                <a16:creationId xmlns:a16="http://schemas.microsoft.com/office/drawing/2014/main" id="{73481093-B75A-9043-C8AF-F467CE468E19}"/>
              </a:ext>
            </a:extLst>
          </p:cNvPr>
          <p:cNvCxnSpPr>
            <a:cxnSpLocks/>
            <a:stCxn id="26" idx="0"/>
            <a:endCxn id="24" idx="2"/>
          </p:cNvCxnSpPr>
          <p:nvPr/>
        </p:nvCxnSpPr>
        <p:spPr>
          <a:xfrm flipV="1">
            <a:off x="4061270" y="3873389"/>
            <a:ext cx="7647" cy="67400"/>
          </a:xfrm>
          <a:prstGeom prst="straightConnector1">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A89F706E-86A1-8DC3-D7EC-744D70D91340}"/>
              </a:ext>
            </a:extLst>
          </p:cNvPr>
          <p:cNvSpPr/>
          <p:nvPr/>
        </p:nvSpPr>
        <p:spPr>
          <a:xfrm>
            <a:off x="1232453" y="4291898"/>
            <a:ext cx="5672928" cy="390782"/>
          </a:xfrm>
          <a:prstGeom prst="roundRect">
            <a:avLst>
              <a:gd name="adj" fmla="val 5540"/>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this program meet the most pressing needs of the communities </a:t>
            </a:r>
            <a:endParaRPr lang="en-US" sz="12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we serve?</a:t>
            </a:r>
          </a:p>
        </p:txBody>
      </p:sp>
      <p:cxnSp>
        <p:nvCxnSpPr>
          <p:cNvPr id="29" name="Straight Connector 28">
            <a:extLst>
              <a:ext uri="{FF2B5EF4-FFF2-40B4-BE49-F238E27FC236}">
                <a16:creationId xmlns:a16="http://schemas.microsoft.com/office/drawing/2014/main" id="{430D4C19-0DC5-00AC-57E5-7CCCD1BA05C5}"/>
              </a:ext>
            </a:extLst>
          </p:cNvPr>
          <p:cNvCxnSpPr>
            <a:cxnSpLocks/>
            <a:stCxn id="28" idx="0"/>
            <a:endCxn id="26" idx="2"/>
          </p:cNvCxnSpPr>
          <p:nvPr/>
        </p:nvCxnSpPr>
        <p:spPr>
          <a:xfrm flipH="1" flipV="1">
            <a:off x="4061270" y="4224497"/>
            <a:ext cx="7647" cy="67401"/>
          </a:xfrm>
          <a:prstGeom prst="line">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B537EFF5-0E16-10DC-5081-B72FF3A5A096}"/>
              </a:ext>
            </a:extLst>
          </p:cNvPr>
          <p:cNvSpPr/>
          <p:nvPr/>
        </p:nvSpPr>
        <p:spPr>
          <a:xfrm>
            <a:off x="3709640" y="4750080"/>
            <a:ext cx="703260" cy="283708"/>
          </a:xfrm>
          <a:prstGeom prst="round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Yes</a:t>
            </a:r>
          </a:p>
        </p:txBody>
      </p:sp>
      <p:cxnSp>
        <p:nvCxnSpPr>
          <p:cNvPr id="31" name="Straight Connector 7">
            <a:extLst>
              <a:ext uri="{FF2B5EF4-FFF2-40B4-BE49-F238E27FC236}">
                <a16:creationId xmlns:a16="http://schemas.microsoft.com/office/drawing/2014/main" id="{9036235A-3D3A-E93A-8737-54D4EFDB1298}"/>
              </a:ext>
            </a:extLst>
          </p:cNvPr>
          <p:cNvCxnSpPr>
            <a:cxnSpLocks/>
            <a:stCxn id="30" idx="0"/>
            <a:endCxn id="28" idx="2"/>
          </p:cNvCxnSpPr>
          <p:nvPr/>
        </p:nvCxnSpPr>
        <p:spPr>
          <a:xfrm flipV="1">
            <a:off x="4061270" y="4682680"/>
            <a:ext cx="7647" cy="67400"/>
          </a:xfrm>
          <a:prstGeom prst="straightConnector1">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C62FFF8D-BEB3-35BB-0273-6A87EF16C938}"/>
              </a:ext>
            </a:extLst>
          </p:cNvPr>
          <p:cNvSpPr/>
          <p:nvPr/>
        </p:nvSpPr>
        <p:spPr>
          <a:xfrm>
            <a:off x="1232453" y="5107347"/>
            <a:ext cx="5672928" cy="390782"/>
          </a:xfrm>
          <a:prstGeom prst="roundRect">
            <a:avLst>
              <a:gd name="adj" fmla="val 1034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 have a specific target community or population you’re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hoping to impact?</a:t>
            </a:r>
          </a:p>
        </p:txBody>
      </p:sp>
      <p:cxnSp>
        <p:nvCxnSpPr>
          <p:cNvPr id="33" name="Straight Connector 7">
            <a:extLst>
              <a:ext uri="{FF2B5EF4-FFF2-40B4-BE49-F238E27FC236}">
                <a16:creationId xmlns:a16="http://schemas.microsoft.com/office/drawing/2014/main" id="{143415E0-AC56-C8DA-8EF5-C1AF0C00A750}"/>
              </a:ext>
            </a:extLst>
          </p:cNvPr>
          <p:cNvCxnSpPr>
            <a:cxnSpLocks/>
            <a:stCxn id="19" idx="0"/>
            <a:endCxn id="18" idx="2"/>
          </p:cNvCxnSpPr>
          <p:nvPr/>
        </p:nvCxnSpPr>
        <p:spPr>
          <a:xfrm flipV="1">
            <a:off x="4061270" y="2254807"/>
            <a:ext cx="7647" cy="67400"/>
          </a:xfrm>
          <a:prstGeom prst="straightConnector1">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61A92D6-0C3C-51DF-0266-709E5CA5BBFD}"/>
              </a:ext>
            </a:extLst>
          </p:cNvPr>
          <p:cNvCxnSpPr>
            <a:cxnSpLocks/>
            <a:stCxn id="32" idx="0"/>
            <a:endCxn id="30" idx="2"/>
          </p:cNvCxnSpPr>
          <p:nvPr/>
        </p:nvCxnSpPr>
        <p:spPr>
          <a:xfrm flipH="1" flipV="1">
            <a:off x="4061270" y="5033788"/>
            <a:ext cx="7647" cy="73559"/>
          </a:xfrm>
          <a:prstGeom prst="line">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51E087D9-3033-9705-1E10-79B687744B9C}"/>
              </a:ext>
            </a:extLst>
          </p:cNvPr>
          <p:cNvSpPr/>
          <p:nvPr/>
        </p:nvSpPr>
        <p:spPr>
          <a:xfrm>
            <a:off x="3709640" y="5594021"/>
            <a:ext cx="703260" cy="283708"/>
          </a:xfrm>
          <a:prstGeom prst="round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Yes</a:t>
            </a:r>
          </a:p>
        </p:txBody>
      </p:sp>
      <p:cxnSp>
        <p:nvCxnSpPr>
          <p:cNvPr id="36" name="Straight Connector 7">
            <a:extLst>
              <a:ext uri="{FF2B5EF4-FFF2-40B4-BE49-F238E27FC236}">
                <a16:creationId xmlns:a16="http://schemas.microsoft.com/office/drawing/2014/main" id="{0A831AB4-FB34-5EEE-81D5-32D0A694436B}"/>
              </a:ext>
            </a:extLst>
          </p:cNvPr>
          <p:cNvCxnSpPr>
            <a:cxnSpLocks/>
            <a:stCxn id="35" idx="0"/>
            <a:endCxn id="32" idx="2"/>
          </p:cNvCxnSpPr>
          <p:nvPr/>
        </p:nvCxnSpPr>
        <p:spPr>
          <a:xfrm flipV="1">
            <a:off x="4061270" y="5498129"/>
            <a:ext cx="7647" cy="95892"/>
          </a:xfrm>
          <a:prstGeom prst="straightConnector1">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4447CA6A-8B38-0AC5-D6BF-A2121DFA47DF}"/>
              </a:ext>
            </a:extLst>
          </p:cNvPr>
          <p:cNvSpPr/>
          <p:nvPr/>
        </p:nvSpPr>
        <p:spPr>
          <a:xfrm>
            <a:off x="7020142" y="2725819"/>
            <a:ext cx="687905" cy="283464"/>
          </a:xfrm>
          <a:prstGeom prst="round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No</a:t>
            </a:r>
          </a:p>
        </p:txBody>
      </p:sp>
      <p:cxnSp>
        <p:nvCxnSpPr>
          <p:cNvPr id="38" name="Straight Connector 7">
            <a:extLst>
              <a:ext uri="{FF2B5EF4-FFF2-40B4-BE49-F238E27FC236}">
                <a16:creationId xmlns:a16="http://schemas.microsoft.com/office/drawing/2014/main" id="{5186594B-7FF2-3DAE-7EE6-7AB8F92B4F09}"/>
              </a:ext>
            </a:extLst>
          </p:cNvPr>
          <p:cNvCxnSpPr>
            <a:cxnSpLocks/>
            <a:stCxn id="37" idx="1"/>
            <a:endCxn id="20" idx="3"/>
          </p:cNvCxnSpPr>
          <p:nvPr/>
        </p:nvCxnSpPr>
        <p:spPr>
          <a:xfrm flipH="1">
            <a:off x="6905381" y="2867551"/>
            <a:ext cx="114761" cy="1156"/>
          </a:xfrm>
          <a:prstGeom prst="straightConnector1">
            <a:avLst/>
          </a:prstGeom>
          <a:ln w="12700">
            <a:solidFill>
              <a:srgbClr val="7213EA"/>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7950626E-8FB2-FFDA-C8ED-44B8EA4C66BD}"/>
              </a:ext>
            </a:extLst>
          </p:cNvPr>
          <p:cNvSpPr/>
          <p:nvPr/>
        </p:nvSpPr>
        <p:spPr>
          <a:xfrm>
            <a:off x="7020142" y="3535676"/>
            <a:ext cx="687905" cy="283464"/>
          </a:xfrm>
          <a:prstGeom prst="round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No</a:t>
            </a:r>
          </a:p>
        </p:txBody>
      </p:sp>
      <p:cxnSp>
        <p:nvCxnSpPr>
          <p:cNvPr id="40" name="Straight Connector 7">
            <a:extLst>
              <a:ext uri="{FF2B5EF4-FFF2-40B4-BE49-F238E27FC236}">
                <a16:creationId xmlns:a16="http://schemas.microsoft.com/office/drawing/2014/main" id="{E3331521-941A-A7E9-7247-E88CFC50C084}"/>
              </a:ext>
            </a:extLst>
          </p:cNvPr>
          <p:cNvCxnSpPr>
            <a:cxnSpLocks/>
            <a:stCxn id="39" idx="1"/>
            <a:endCxn id="24" idx="3"/>
          </p:cNvCxnSpPr>
          <p:nvPr/>
        </p:nvCxnSpPr>
        <p:spPr>
          <a:xfrm flipH="1">
            <a:off x="6905381" y="3677408"/>
            <a:ext cx="114761" cy="590"/>
          </a:xfrm>
          <a:prstGeom prst="straightConnector1">
            <a:avLst/>
          </a:prstGeom>
          <a:ln w="12700">
            <a:solidFill>
              <a:srgbClr val="7213EA"/>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AD075DC4-091D-C885-6D91-69A129A1CB52}"/>
              </a:ext>
            </a:extLst>
          </p:cNvPr>
          <p:cNvSpPr/>
          <p:nvPr/>
        </p:nvSpPr>
        <p:spPr>
          <a:xfrm>
            <a:off x="7020142" y="4343914"/>
            <a:ext cx="687905" cy="283464"/>
          </a:xfrm>
          <a:prstGeom prst="round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No</a:t>
            </a:r>
          </a:p>
        </p:txBody>
      </p:sp>
      <p:cxnSp>
        <p:nvCxnSpPr>
          <p:cNvPr id="42" name="Straight Connector 7">
            <a:extLst>
              <a:ext uri="{FF2B5EF4-FFF2-40B4-BE49-F238E27FC236}">
                <a16:creationId xmlns:a16="http://schemas.microsoft.com/office/drawing/2014/main" id="{E94E63B5-49C4-67D1-3C9E-5A53D91CC0B0}"/>
              </a:ext>
            </a:extLst>
          </p:cNvPr>
          <p:cNvCxnSpPr>
            <a:cxnSpLocks/>
            <a:stCxn id="41" idx="1"/>
            <a:endCxn id="28" idx="3"/>
          </p:cNvCxnSpPr>
          <p:nvPr/>
        </p:nvCxnSpPr>
        <p:spPr>
          <a:xfrm flipH="1">
            <a:off x="6905381" y="4485646"/>
            <a:ext cx="114761" cy="1643"/>
          </a:xfrm>
          <a:prstGeom prst="straightConnector1">
            <a:avLst/>
          </a:prstGeom>
          <a:ln w="12700">
            <a:solidFill>
              <a:srgbClr val="7213EA"/>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35C8AC04-E766-A2A7-0312-44E0E3CECA80}"/>
              </a:ext>
            </a:extLst>
          </p:cNvPr>
          <p:cNvSpPr/>
          <p:nvPr/>
        </p:nvSpPr>
        <p:spPr>
          <a:xfrm>
            <a:off x="7020142" y="5160212"/>
            <a:ext cx="687905" cy="283464"/>
          </a:xfrm>
          <a:prstGeom prst="round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No</a:t>
            </a:r>
          </a:p>
        </p:txBody>
      </p:sp>
      <p:cxnSp>
        <p:nvCxnSpPr>
          <p:cNvPr id="44" name="Straight Connector 7">
            <a:extLst>
              <a:ext uri="{FF2B5EF4-FFF2-40B4-BE49-F238E27FC236}">
                <a16:creationId xmlns:a16="http://schemas.microsoft.com/office/drawing/2014/main" id="{0B1BEF33-0A7C-DDCE-8C54-1D43DBA8DD17}"/>
              </a:ext>
            </a:extLst>
          </p:cNvPr>
          <p:cNvCxnSpPr>
            <a:cxnSpLocks/>
            <a:stCxn id="43" idx="1"/>
            <a:endCxn id="32" idx="3"/>
          </p:cNvCxnSpPr>
          <p:nvPr/>
        </p:nvCxnSpPr>
        <p:spPr>
          <a:xfrm flipH="1">
            <a:off x="6905381" y="5301944"/>
            <a:ext cx="114761" cy="794"/>
          </a:xfrm>
          <a:prstGeom prst="straightConnector1">
            <a:avLst/>
          </a:prstGeom>
          <a:ln w="12700">
            <a:solidFill>
              <a:srgbClr val="7213EA"/>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C27A3F5-AB8B-5462-9B4E-35671241FA56}"/>
              </a:ext>
            </a:extLst>
          </p:cNvPr>
          <p:cNvSpPr/>
          <p:nvPr/>
        </p:nvSpPr>
        <p:spPr>
          <a:xfrm>
            <a:off x="989788" y="2619148"/>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Q2</a:t>
            </a:r>
          </a:p>
        </p:txBody>
      </p:sp>
      <p:sp>
        <p:nvSpPr>
          <p:cNvPr id="6" name="Oval 5">
            <a:extLst>
              <a:ext uri="{FF2B5EF4-FFF2-40B4-BE49-F238E27FC236}">
                <a16:creationId xmlns:a16="http://schemas.microsoft.com/office/drawing/2014/main" id="{DC352D7C-2181-1EFA-E98E-FDB1387E8E2B}"/>
              </a:ext>
            </a:extLst>
          </p:cNvPr>
          <p:cNvSpPr/>
          <p:nvPr/>
        </p:nvSpPr>
        <p:spPr>
          <a:xfrm>
            <a:off x="989788" y="3430148"/>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Q3</a:t>
            </a:r>
          </a:p>
        </p:txBody>
      </p:sp>
      <p:sp>
        <p:nvSpPr>
          <p:cNvPr id="7" name="Oval 6">
            <a:extLst>
              <a:ext uri="{FF2B5EF4-FFF2-40B4-BE49-F238E27FC236}">
                <a16:creationId xmlns:a16="http://schemas.microsoft.com/office/drawing/2014/main" id="{9A7F848C-0AAE-CC13-B560-C7B811207392}"/>
              </a:ext>
            </a:extLst>
          </p:cNvPr>
          <p:cNvSpPr/>
          <p:nvPr/>
        </p:nvSpPr>
        <p:spPr>
          <a:xfrm>
            <a:off x="989788" y="4245597"/>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Q4</a:t>
            </a:r>
          </a:p>
        </p:txBody>
      </p:sp>
      <p:sp>
        <p:nvSpPr>
          <p:cNvPr id="8" name="Oval 7">
            <a:extLst>
              <a:ext uri="{FF2B5EF4-FFF2-40B4-BE49-F238E27FC236}">
                <a16:creationId xmlns:a16="http://schemas.microsoft.com/office/drawing/2014/main" id="{96F23BDE-A92B-FDDB-427E-3DFD0FC3DFC1}"/>
              </a:ext>
            </a:extLst>
          </p:cNvPr>
          <p:cNvSpPr/>
          <p:nvPr/>
        </p:nvSpPr>
        <p:spPr>
          <a:xfrm>
            <a:off x="989788" y="5066067"/>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Q5</a:t>
            </a:r>
          </a:p>
        </p:txBody>
      </p:sp>
      <p:sp>
        <p:nvSpPr>
          <p:cNvPr id="9" name="Oval 8">
            <a:extLst>
              <a:ext uri="{FF2B5EF4-FFF2-40B4-BE49-F238E27FC236}">
                <a16:creationId xmlns:a16="http://schemas.microsoft.com/office/drawing/2014/main" id="{964FD656-431C-018C-63B9-D329E895A7C2}"/>
              </a:ext>
            </a:extLst>
          </p:cNvPr>
          <p:cNvSpPr/>
          <p:nvPr/>
        </p:nvSpPr>
        <p:spPr>
          <a:xfrm>
            <a:off x="989788" y="1809645"/>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Q1</a:t>
            </a:r>
          </a:p>
        </p:txBody>
      </p:sp>
      <p:sp>
        <p:nvSpPr>
          <p:cNvPr id="45" name="Rectangle 44">
            <a:extLst>
              <a:ext uri="{FF2B5EF4-FFF2-40B4-BE49-F238E27FC236}">
                <a16:creationId xmlns:a16="http://schemas.microsoft.com/office/drawing/2014/main" id="{C9B0F6FA-6D58-C966-2169-A5EF6756CD1E}"/>
              </a:ext>
            </a:extLst>
          </p:cNvPr>
          <p:cNvSpPr/>
          <p:nvPr/>
        </p:nvSpPr>
        <p:spPr>
          <a:xfrm>
            <a:off x="978305" y="4241148"/>
            <a:ext cx="10583205" cy="1840869"/>
          </a:xfrm>
          <a:prstGeom prst="rect">
            <a:avLst/>
          </a:prstGeom>
          <a:noFill/>
          <a:ln w="53975">
            <a:solidFill>
              <a:srgbClr val="F1C44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p:txBody>
      </p:sp>
      <p:sp>
        <p:nvSpPr>
          <p:cNvPr id="46" name="TextBox 45">
            <a:extLst>
              <a:ext uri="{FF2B5EF4-FFF2-40B4-BE49-F238E27FC236}">
                <a16:creationId xmlns:a16="http://schemas.microsoft.com/office/drawing/2014/main" id="{789DA4D4-36DA-3F12-DDC0-8F7639D004E2}"/>
              </a:ext>
            </a:extLst>
          </p:cNvPr>
          <p:cNvSpPr txBox="1"/>
          <p:nvPr/>
        </p:nvSpPr>
        <p:spPr>
          <a:xfrm>
            <a:off x="989788" y="1421983"/>
            <a:ext cx="6096000" cy="323165"/>
          </a:xfrm>
          <a:prstGeom prst="rect">
            <a:avLst/>
          </a:prstGeom>
          <a:noFill/>
        </p:spPr>
        <p:txBody>
          <a:bodyPr wrap="square" lIns="0" t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After organization has been vetted</a:t>
            </a:r>
          </a:p>
        </p:txBody>
      </p:sp>
    </p:spTree>
    <p:extLst>
      <p:ext uri="{BB962C8B-B14F-4D97-AF65-F5344CB8AC3E}">
        <p14:creationId xmlns:p14="http://schemas.microsoft.com/office/powerpoint/2010/main" val="1327226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FB185A39-4619-B49E-45ED-C41190388E0A}"/>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US" dirty="0">
                <a:solidFill>
                  <a:schemeClr val="bg1"/>
                </a:solidFill>
              </a:rPr>
              <a:t>Our World’s Expanding Data Ecosystem</a:t>
            </a:r>
          </a:p>
        </p:txBody>
      </p:sp>
      <p:sp>
        <p:nvSpPr>
          <p:cNvPr id="27" name="Rectangle 26">
            <a:extLst>
              <a:ext uri="{FF2B5EF4-FFF2-40B4-BE49-F238E27FC236}">
                <a16:creationId xmlns:a16="http://schemas.microsoft.com/office/drawing/2014/main" id="{C148F179-291C-E957-E675-E737B822B468}"/>
              </a:ext>
            </a:extLst>
          </p:cNvPr>
          <p:cNvSpPr/>
          <p:nvPr/>
        </p:nvSpPr>
        <p:spPr>
          <a:xfrm>
            <a:off x="1794709" y="3491014"/>
            <a:ext cx="6324728" cy="610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dirty="0">
                <a:solidFill>
                  <a:schemeClr val="tx1"/>
                </a:solidFill>
                <a:latin typeface="DINOT (Body)"/>
              </a:rPr>
              <a:t>As of 2021, estimated download time ~ 181 million years</a:t>
            </a:r>
          </a:p>
        </p:txBody>
      </p:sp>
      <p:sp>
        <p:nvSpPr>
          <p:cNvPr id="20" name="Rectangle: Rounded Corners 19">
            <a:extLst>
              <a:ext uri="{FF2B5EF4-FFF2-40B4-BE49-F238E27FC236}">
                <a16:creationId xmlns:a16="http://schemas.microsoft.com/office/drawing/2014/main" id="{14EA8080-9D14-2512-5ACD-A915254F7A03}"/>
              </a:ext>
            </a:extLst>
          </p:cNvPr>
          <p:cNvSpPr/>
          <p:nvPr/>
        </p:nvSpPr>
        <p:spPr>
          <a:xfrm>
            <a:off x="1238028" y="1698110"/>
            <a:ext cx="6126480" cy="390782"/>
          </a:xfrm>
          <a:prstGeom prst="roundRect">
            <a:avLst>
              <a:gd name="adj" fmla="val 5540"/>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rPr>
              <a:t>Does this program meet the most pressing needs of the communities we serve?</a:t>
            </a:r>
          </a:p>
        </p:txBody>
      </p:sp>
      <p:sp>
        <p:nvSpPr>
          <p:cNvPr id="21" name="Rectangle: Rounded Corners 20">
            <a:extLst>
              <a:ext uri="{FF2B5EF4-FFF2-40B4-BE49-F238E27FC236}">
                <a16:creationId xmlns:a16="http://schemas.microsoft.com/office/drawing/2014/main" id="{CDEDA042-5F48-B682-F556-D085AC40F533}"/>
              </a:ext>
            </a:extLst>
          </p:cNvPr>
          <p:cNvSpPr/>
          <p:nvPr/>
        </p:nvSpPr>
        <p:spPr>
          <a:xfrm>
            <a:off x="1238028" y="2513559"/>
            <a:ext cx="6126480" cy="390782"/>
          </a:xfrm>
          <a:prstGeom prst="roundRect">
            <a:avLst>
              <a:gd name="adj" fmla="val 1034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rPr>
              <a:t>Does the program have a specific target community or population you’re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rPr>
              <a:t>hoping to impact?</a:t>
            </a:r>
          </a:p>
        </p:txBody>
      </p:sp>
      <p:sp>
        <p:nvSpPr>
          <p:cNvPr id="22" name="Oval 21">
            <a:extLst>
              <a:ext uri="{FF2B5EF4-FFF2-40B4-BE49-F238E27FC236}">
                <a16:creationId xmlns:a16="http://schemas.microsoft.com/office/drawing/2014/main" id="{B57F4516-FDC2-B1E4-1A0D-470F62796EBE}"/>
              </a:ext>
            </a:extLst>
          </p:cNvPr>
          <p:cNvSpPr/>
          <p:nvPr/>
        </p:nvSpPr>
        <p:spPr>
          <a:xfrm>
            <a:off x="995364" y="1651809"/>
            <a:ext cx="457200" cy="457200"/>
          </a:xfrm>
          <a:prstGeom prst="ellipse">
            <a:avLst/>
          </a:prstGeom>
          <a:solidFill>
            <a:srgbClr val="1E49E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Q4</a:t>
            </a:r>
          </a:p>
        </p:txBody>
      </p:sp>
      <p:sp>
        <p:nvSpPr>
          <p:cNvPr id="23" name="Oval 22">
            <a:extLst>
              <a:ext uri="{FF2B5EF4-FFF2-40B4-BE49-F238E27FC236}">
                <a16:creationId xmlns:a16="http://schemas.microsoft.com/office/drawing/2014/main" id="{397CC5E9-14DB-6DA7-6C64-D907B9FA9F63}"/>
              </a:ext>
            </a:extLst>
          </p:cNvPr>
          <p:cNvSpPr/>
          <p:nvPr/>
        </p:nvSpPr>
        <p:spPr>
          <a:xfrm>
            <a:off x="995364" y="2472279"/>
            <a:ext cx="457200" cy="457200"/>
          </a:xfrm>
          <a:prstGeom prst="ellipse">
            <a:avLst/>
          </a:prstGeom>
          <a:solidFill>
            <a:srgbClr val="1E49E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Q5</a:t>
            </a:r>
          </a:p>
        </p:txBody>
      </p:sp>
      <p:sp>
        <p:nvSpPr>
          <p:cNvPr id="17" name="TextBox 16">
            <a:extLst>
              <a:ext uri="{FF2B5EF4-FFF2-40B4-BE49-F238E27FC236}">
                <a16:creationId xmlns:a16="http://schemas.microsoft.com/office/drawing/2014/main" id="{9D2B8E24-98B8-6050-7A93-C75077310F47}"/>
              </a:ext>
            </a:extLst>
          </p:cNvPr>
          <p:cNvSpPr txBox="1"/>
          <p:nvPr/>
        </p:nvSpPr>
        <p:spPr>
          <a:xfrm>
            <a:off x="1794709" y="4414386"/>
            <a:ext cx="8856054" cy="400110"/>
          </a:xfrm>
          <a:prstGeom prst="rect">
            <a:avLst/>
          </a:prstGeom>
          <a:noFill/>
        </p:spPr>
        <p:txBody>
          <a:bodyPr wrap="square" lIns="0">
            <a:spAutoFit/>
          </a:bodyPr>
          <a:lstStyle/>
          <a:p>
            <a:r>
              <a:rPr lang="en-US" sz="2000" dirty="0">
                <a:latin typeface="DINOT (Body)"/>
              </a:rPr>
              <a:t>The amount of data available from 2010-2020 increased by 5000%</a:t>
            </a:r>
          </a:p>
        </p:txBody>
      </p:sp>
      <p:sp>
        <p:nvSpPr>
          <p:cNvPr id="25" name="TextBox 24">
            <a:extLst>
              <a:ext uri="{FF2B5EF4-FFF2-40B4-BE49-F238E27FC236}">
                <a16:creationId xmlns:a16="http://schemas.microsoft.com/office/drawing/2014/main" id="{6DA1F894-FD8A-BFA3-97A6-C9D9F828D051}"/>
              </a:ext>
            </a:extLst>
          </p:cNvPr>
          <p:cNvSpPr txBox="1"/>
          <p:nvPr/>
        </p:nvSpPr>
        <p:spPr>
          <a:xfrm>
            <a:off x="1794709" y="5259616"/>
            <a:ext cx="8025414" cy="400110"/>
          </a:xfrm>
          <a:prstGeom prst="rect">
            <a:avLst/>
          </a:prstGeom>
          <a:noFill/>
        </p:spPr>
        <p:txBody>
          <a:bodyPr wrap="square">
            <a:spAutoFit/>
          </a:bodyPr>
          <a:lstStyle/>
          <a:p>
            <a:r>
              <a:rPr lang="en-US" sz="2000" dirty="0">
                <a:latin typeface="DINOT (Body)"/>
              </a:rPr>
              <a:t>An estimated 80-90% of the data on the internet is </a:t>
            </a:r>
            <a:r>
              <a:rPr lang="en-US" sz="2000" i="1" dirty="0">
                <a:latin typeface="DINOT (Body)"/>
              </a:rPr>
              <a:t>unstructured</a:t>
            </a:r>
          </a:p>
        </p:txBody>
      </p:sp>
      <p:sp>
        <p:nvSpPr>
          <p:cNvPr id="28" name="Freeform: Shape 27">
            <a:extLst>
              <a:ext uri="{FF2B5EF4-FFF2-40B4-BE49-F238E27FC236}">
                <a16:creationId xmlns:a16="http://schemas.microsoft.com/office/drawing/2014/main" id="{6B8DD452-2634-4643-FD9A-417D15A7C547}"/>
              </a:ext>
            </a:extLst>
          </p:cNvPr>
          <p:cNvSpPr/>
          <p:nvPr/>
        </p:nvSpPr>
        <p:spPr>
          <a:xfrm>
            <a:off x="1014458" y="3534489"/>
            <a:ext cx="538032" cy="523096"/>
          </a:xfrm>
          <a:custGeom>
            <a:avLst/>
            <a:gdLst>
              <a:gd name="connsiteX0" fmla="*/ 241173 w 608456"/>
              <a:gd name="connsiteY0" fmla="*/ 141605 h 591565"/>
              <a:gd name="connsiteX1" fmla="*/ 241173 w 608456"/>
              <a:gd name="connsiteY1" fmla="*/ 459740 h 591565"/>
              <a:gd name="connsiteX2" fmla="*/ 185293 w 608456"/>
              <a:gd name="connsiteY2" fmla="*/ 459740 h 591565"/>
              <a:gd name="connsiteX3" fmla="*/ 287655 w 608456"/>
              <a:gd name="connsiteY3" fmla="*/ 591566 h 591565"/>
              <a:gd name="connsiteX4" fmla="*/ 390017 w 608456"/>
              <a:gd name="connsiteY4" fmla="*/ 459740 h 591565"/>
              <a:gd name="connsiteX5" fmla="*/ 334137 w 608456"/>
              <a:gd name="connsiteY5" fmla="*/ 459740 h 591565"/>
              <a:gd name="connsiteX6" fmla="*/ 334137 w 608456"/>
              <a:gd name="connsiteY6" fmla="*/ 366522 h 591565"/>
              <a:gd name="connsiteX7" fmla="*/ 533019 w 608456"/>
              <a:gd name="connsiteY7" fmla="*/ 366522 h 591565"/>
              <a:gd name="connsiteX8" fmla="*/ 608457 w 608456"/>
              <a:gd name="connsiteY8" fmla="*/ 291084 h 591565"/>
              <a:gd name="connsiteX9" fmla="*/ 533019 w 608456"/>
              <a:gd name="connsiteY9" fmla="*/ 215646 h 591565"/>
              <a:gd name="connsiteX10" fmla="*/ 509015 w 608456"/>
              <a:gd name="connsiteY10" fmla="*/ 219964 h 591565"/>
              <a:gd name="connsiteX11" fmla="*/ 387476 w 608456"/>
              <a:gd name="connsiteY11" fmla="*/ 106680 h 591565"/>
              <a:gd name="connsiteX12" fmla="*/ 365887 w 608456"/>
              <a:gd name="connsiteY12" fmla="*/ 108712 h 591565"/>
              <a:gd name="connsiteX13" fmla="*/ 242315 w 608456"/>
              <a:gd name="connsiteY13" fmla="*/ 0 h 591565"/>
              <a:gd name="connsiteX14" fmla="*/ 117601 w 608456"/>
              <a:gd name="connsiteY14" fmla="*/ 124714 h 591565"/>
              <a:gd name="connsiteX15" fmla="*/ 117728 w 608456"/>
              <a:gd name="connsiteY15" fmla="*/ 128016 h 591565"/>
              <a:gd name="connsiteX16" fmla="*/ 0 w 608456"/>
              <a:gd name="connsiteY16" fmla="*/ 247269 h 591565"/>
              <a:gd name="connsiteX17" fmla="*/ 119252 w 608456"/>
              <a:gd name="connsiteY17" fmla="*/ 366522 h 591565"/>
              <a:gd name="connsiteX18" fmla="*/ 147827 w 608456"/>
              <a:gd name="connsiteY18" fmla="*/ 366522 h 59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8456" h="591565">
                <a:moveTo>
                  <a:pt x="241173" y="141605"/>
                </a:moveTo>
                <a:lnTo>
                  <a:pt x="241173" y="459740"/>
                </a:lnTo>
                <a:lnTo>
                  <a:pt x="185293" y="459740"/>
                </a:lnTo>
                <a:lnTo>
                  <a:pt x="287655" y="591566"/>
                </a:lnTo>
                <a:lnTo>
                  <a:pt x="390017" y="459740"/>
                </a:lnTo>
                <a:lnTo>
                  <a:pt x="334137" y="459740"/>
                </a:lnTo>
                <a:lnTo>
                  <a:pt x="334137" y="366522"/>
                </a:lnTo>
                <a:lnTo>
                  <a:pt x="533019" y="366522"/>
                </a:lnTo>
                <a:cubicBezTo>
                  <a:pt x="574675" y="366522"/>
                  <a:pt x="608457" y="332740"/>
                  <a:pt x="608457" y="291084"/>
                </a:cubicBezTo>
                <a:cubicBezTo>
                  <a:pt x="608457" y="249428"/>
                  <a:pt x="574675" y="215646"/>
                  <a:pt x="533019" y="215646"/>
                </a:cubicBezTo>
                <a:cubicBezTo>
                  <a:pt x="524637" y="215646"/>
                  <a:pt x="516636" y="217297"/>
                  <a:pt x="509015" y="219964"/>
                </a:cubicBezTo>
                <a:cubicBezTo>
                  <a:pt x="504571" y="156718"/>
                  <a:pt x="451865" y="106680"/>
                  <a:pt x="387476" y="106680"/>
                </a:cubicBezTo>
                <a:cubicBezTo>
                  <a:pt x="380111" y="106680"/>
                  <a:pt x="372872" y="107442"/>
                  <a:pt x="365887" y="108712"/>
                </a:cubicBezTo>
                <a:cubicBezTo>
                  <a:pt x="358013" y="47371"/>
                  <a:pt x="305689" y="0"/>
                  <a:pt x="242315" y="0"/>
                </a:cubicBezTo>
                <a:cubicBezTo>
                  <a:pt x="173482" y="0"/>
                  <a:pt x="117601" y="55880"/>
                  <a:pt x="117601" y="124714"/>
                </a:cubicBezTo>
                <a:cubicBezTo>
                  <a:pt x="117601" y="125857"/>
                  <a:pt x="117728" y="126873"/>
                  <a:pt x="117728" y="128016"/>
                </a:cubicBezTo>
                <a:cubicBezTo>
                  <a:pt x="52577" y="128905"/>
                  <a:pt x="0" y="181864"/>
                  <a:pt x="0" y="247269"/>
                </a:cubicBezTo>
                <a:cubicBezTo>
                  <a:pt x="0" y="312674"/>
                  <a:pt x="53339" y="366522"/>
                  <a:pt x="119252" y="366522"/>
                </a:cubicBezTo>
                <a:lnTo>
                  <a:pt x="147827" y="366522"/>
                </a:lnTo>
              </a:path>
            </a:pathLst>
          </a:custGeom>
          <a:noFill/>
          <a:ln w="19050" cap="rnd">
            <a:solidFill>
              <a:srgbClr val="00338D"/>
            </a:solidFill>
            <a:prstDash val="solid"/>
            <a:round/>
          </a:ln>
        </p:spPr>
        <p:txBody>
          <a:bodyPr rtlCol="0" anchor="ctr"/>
          <a:lstStyle/>
          <a:p>
            <a:endParaRPr lang="en-US" dirty="0"/>
          </a:p>
        </p:txBody>
      </p:sp>
      <p:grpSp>
        <p:nvGrpSpPr>
          <p:cNvPr id="29" name="Graphic 3">
            <a:extLst>
              <a:ext uri="{FF2B5EF4-FFF2-40B4-BE49-F238E27FC236}">
                <a16:creationId xmlns:a16="http://schemas.microsoft.com/office/drawing/2014/main" id="{CA09265A-B77C-0681-64D3-FC24DF199E87}"/>
              </a:ext>
            </a:extLst>
          </p:cNvPr>
          <p:cNvGrpSpPr/>
          <p:nvPr/>
        </p:nvGrpSpPr>
        <p:grpSpPr>
          <a:xfrm>
            <a:off x="1057113" y="4350937"/>
            <a:ext cx="489244" cy="477536"/>
            <a:chOff x="2903093" y="4167759"/>
            <a:chExt cx="658114" cy="642365"/>
          </a:xfrm>
          <a:noFill/>
        </p:grpSpPr>
        <p:sp>
          <p:nvSpPr>
            <p:cNvPr id="30" name="Freeform: Shape 29">
              <a:extLst>
                <a:ext uri="{FF2B5EF4-FFF2-40B4-BE49-F238E27FC236}">
                  <a16:creationId xmlns:a16="http://schemas.microsoft.com/office/drawing/2014/main" id="{1A660E98-8E45-CAB3-A922-307A950D7689}"/>
                </a:ext>
              </a:extLst>
            </p:cNvPr>
            <p:cNvSpPr/>
            <p:nvPr/>
          </p:nvSpPr>
          <p:spPr>
            <a:xfrm>
              <a:off x="2903093" y="4706620"/>
              <a:ext cx="323088" cy="12700"/>
            </a:xfrm>
            <a:custGeom>
              <a:avLst/>
              <a:gdLst>
                <a:gd name="connsiteX0" fmla="*/ 0 w 323088"/>
                <a:gd name="connsiteY0" fmla="*/ 0 h 12700"/>
                <a:gd name="connsiteX1" fmla="*/ 323088 w 323088"/>
                <a:gd name="connsiteY1" fmla="*/ 0 h 12700"/>
              </a:gdLst>
              <a:ahLst/>
              <a:cxnLst>
                <a:cxn ang="0">
                  <a:pos x="connsiteX0" y="connsiteY0"/>
                </a:cxn>
                <a:cxn ang="0">
                  <a:pos x="connsiteX1" y="connsiteY1"/>
                </a:cxn>
              </a:cxnLst>
              <a:rect l="l" t="t" r="r" b="b"/>
              <a:pathLst>
                <a:path w="323088" h="12700">
                  <a:moveTo>
                    <a:pt x="0" y="0"/>
                  </a:moveTo>
                  <a:lnTo>
                    <a:pt x="323088" y="0"/>
                  </a:lnTo>
                </a:path>
              </a:pathLst>
            </a:custGeom>
            <a:ln w="19050" cap="rnd">
              <a:solidFill>
                <a:srgbClr val="00338D"/>
              </a:solidFill>
              <a:prstDash val="solid"/>
              <a:round/>
            </a:ln>
          </p:spPr>
          <p:txBody>
            <a:bodyPr rtlCol="0" anchor="ctr"/>
            <a:lstStyle/>
            <a:p>
              <a:endParaRPr lang="en-US" dirty="0"/>
            </a:p>
          </p:txBody>
        </p:sp>
        <p:sp>
          <p:nvSpPr>
            <p:cNvPr id="31" name="Freeform: Shape 30">
              <a:extLst>
                <a:ext uri="{FF2B5EF4-FFF2-40B4-BE49-F238E27FC236}">
                  <a16:creationId xmlns:a16="http://schemas.microsoft.com/office/drawing/2014/main" id="{7056E025-2386-AD33-3D6A-51EEE959C222}"/>
                </a:ext>
              </a:extLst>
            </p:cNvPr>
            <p:cNvSpPr/>
            <p:nvPr/>
          </p:nvSpPr>
          <p:spPr>
            <a:xfrm>
              <a:off x="2924936" y="4422013"/>
              <a:ext cx="108711" cy="280670"/>
            </a:xfrm>
            <a:custGeom>
              <a:avLst/>
              <a:gdLst>
                <a:gd name="connsiteX0" fmla="*/ 0 w 108711"/>
                <a:gd name="connsiteY0" fmla="*/ 280670 h 280670"/>
                <a:gd name="connsiteX1" fmla="*/ 0 w 108711"/>
                <a:gd name="connsiteY1" fmla="*/ 0 h 280670"/>
                <a:gd name="connsiteX2" fmla="*/ 108712 w 108711"/>
                <a:gd name="connsiteY2" fmla="*/ 0 h 280670"/>
                <a:gd name="connsiteX3" fmla="*/ 108712 w 108711"/>
                <a:gd name="connsiteY3" fmla="*/ 280670 h 280670"/>
              </a:gdLst>
              <a:ahLst/>
              <a:cxnLst>
                <a:cxn ang="0">
                  <a:pos x="connsiteX0" y="connsiteY0"/>
                </a:cxn>
                <a:cxn ang="0">
                  <a:pos x="connsiteX1" y="connsiteY1"/>
                </a:cxn>
                <a:cxn ang="0">
                  <a:pos x="connsiteX2" y="connsiteY2"/>
                </a:cxn>
                <a:cxn ang="0">
                  <a:pos x="connsiteX3" y="connsiteY3"/>
                </a:cxn>
              </a:cxnLst>
              <a:rect l="l" t="t" r="r" b="b"/>
              <a:pathLst>
                <a:path w="108711" h="280670">
                  <a:moveTo>
                    <a:pt x="0" y="280670"/>
                  </a:moveTo>
                  <a:lnTo>
                    <a:pt x="0" y="0"/>
                  </a:lnTo>
                  <a:lnTo>
                    <a:pt x="108712" y="0"/>
                  </a:lnTo>
                  <a:lnTo>
                    <a:pt x="108712" y="280670"/>
                  </a:lnTo>
                </a:path>
              </a:pathLst>
            </a:custGeom>
            <a:noFill/>
            <a:ln w="19050" cap="rnd">
              <a:solidFill>
                <a:srgbClr val="00338D"/>
              </a:solidFill>
              <a:prstDash val="solid"/>
              <a:round/>
            </a:ln>
          </p:spPr>
          <p:txBody>
            <a:bodyPr rtlCol="0" anchor="ctr"/>
            <a:lstStyle/>
            <a:p>
              <a:endParaRPr lang="en-US" dirty="0"/>
            </a:p>
          </p:txBody>
        </p:sp>
        <p:sp>
          <p:nvSpPr>
            <p:cNvPr id="32" name="Freeform: Shape 31">
              <a:extLst>
                <a:ext uri="{FF2B5EF4-FFF2-40B4-BE49-F238E27FC236}">
                  <a16:creationId xmlns:a16="http://schemas.microsoft.com/office/drawing/2014/main" id="{EAAC2301-9480-89FD-2523-E1934EDF62D4}"/>
                </a:ext>
              </a:extLst>
            </p:cNvPr>
            <p:cNvSpPr/>
            <p:nvPr/>
          </p:nvSpPr>
          <p:spPr>
            <a:xfrm>
              <a:off x="3097657" y="4300346"/>
              <a:ext cx="108585" cy="402336"/>
            </a:xfrm>
            <a:custGeom>
              <a:avLst/>
              <a:gdLst>
                <a:gd name="connsiteX0" fmla="*/ 0 w 108585"/>
                <a:gd name="connsiteY0" fmla="*/ 402336 h 402336"/>
                <a:gd name="connsiteX1" fmla="*/ 0 w 108585"/>
                <a:gd name="connsiteY1" fmla="*/ 0 h 402336"/>
                <a:gd name="connsiteX2" fmla="*/ 108585 w 108585"/>
                <a:gd name="connsiteY2" fmla="*/ 0 h 402336"/>
                <a:gd name="connsiteX3" fmla="*/ 108585 w 108585"/>
                <a:gd name="connsiteY3" fmla="*/ 402336 h 402336"/>
              </a:gdLst>
              <a:ahLst/>
              <a:cxnLst>
                <a:cxn ang="0">
                  <a:pos x="connsiteX0" y="connsiteY0"/>
                </a:cxn>
                <a:cxn ang="0">
                  <a:pos x="connsiteX1" y="connsiteY1"/>
                </a:cxn>
                <a:cxn ang="0">
                  <a:pos x="connsiteX2" y="connsiteY2"/>
                </a:cxn>
                <a:cxn ang="0">
                  <a:pos x="connsiteX3" y="connsiteY3"/>
                </a:cxn>
              </a:cxnLst>
              <a:rect l="l" t="t" r="r" b="b"/>
              <a:pathLst>
                <a:path w="108585" h="402336">
                  <a:moveTo>
                    <a:pt x="0" y="402336"/>
                  </a:moveTo>
                  <a:lnTo>
                    <a:pt x="0" y="0"/>
                  </a:lnTo>
                  <a:lnTo>
                    <a:pt x="108585" y="0"/>
                  </a:lnTo>
                  <a:lnTo>
                    <a:pt x="108585" y="402336"/>
                  </a:lnTo>
                </a:path>
              </a:pathLst>
            </a:custGeom>
            <a:noFill/>
            <a:ln w="19050" cap="rnd">
              <a:solidFill>
                <a:srgbClr val="00338D"/>
              </a:solidFill>
              <a:prstDash val="solid"/>
              <a:round/>
            </a:ln>
          </p:spPr>
          <p:txBody>
            <a:bodyPr rtlCol="0" anchor="ctr"/>
            <a:lstStyle/>
            <a:p>
              <a:endParaRPr lang="en-US" dirty="0"/>
            </a:p>
          </p:txBody>
        </p:sp>
        <p:sp>
          <p:nvSpPr>
            <p:cNvPr id="33" name="Freeform: Shape 32">
              <a:extLst>
                <a:ext uri="{FF2B5EF4-FFF2-40B4-BE49-F238E27FC236}">
                  <a16:creationId xmlns:a16="http://schemas.microsoft.com/office/drawing/2014/main" id="{E62CC671-53AC-1D8C-1ABD-FDA97EBDBCA6}"/>
                </a:ext>
              </a:extLst>
            </p:cNvPr>
            <p:cNvSpPr/>
            <p:nvPr/>
          </p:nvSpPr>
          <p:spPr>
            <a:xfrm>
              <a:off x="3270250" y="4167759"/>
              <a:ext cx="108711" cy="345312"/>
            </a:xfrm>
            <a:custGeom>
              <a:avLst/>
              <a:gdLst>
                <a:gd name="connsiteX0" fmla="*/ 0 w 108711"/>
                <a:gd name="connsiteY0" fmla="*/ 345313 h 345312"/>
                <a:gd name="connsiteX1" fmla="*/ 0 w 108711"/>
                <a:gd name="connsiteY1" fmla="*/ 0 h 345312"/>
                <a:gd name="connsiteX2" fmla="*/ 108712 w 108711"/>
                <a:gd name="connsiteY2" fmla="*/ 0 h 345312"/>
                <a:gd name="connsiteX3" fmla="*/ 108712 w 108711"/>
                <a:gd name="connsiteY3" fmla="*/ 292354 h 345312"/>
              </a:gdLst>
              <a:ahLst/>
              <a:cxnLst>
                <a:cxn ang="0">
                  <a:pos x="connsiteX0" y="connsiteY0"/>
                </a:cxn>
                <a:cxn ang="0">
                  <a:pos x="connsiteX1" y="connsiteY1"/>
                </a:cxn>
                <a:cxn ang="0">
                  <a:pos x="connsiteX2" y="connsiteY2"/>
                </a:cxn>
                <a:cxn ang="0">
                  <a:pos x="connsiteX3" y="connsiteY3"/>
                </a:cxn>
              </a:cxnLst>
              <a:rect l="l" t="t" r="r" b="b"/>
              <a:pathLst>
                <a:path w="108711" h="345312">
                  <a:moveTo>
                    <a:pt x="0" y="345313"/>
                  </a:moveTo>
                  <a:lnTo>
                    <a:pt x="0" y="0"/>
                  </a:lnTo>
                  <a:lnTo>
                    <a:pt x="108712" y="0"/>
                  </a:lnTo>
                  <a:lnTo>
                    <a:pt x="108712" y="292354"/>
                  </a:lnTo>
                </a:path>
              </a:pathLst>
            </a:custGeom>
            <a:noFill/>
            <a:ln w="19050" cap="rnd">
              <a:solidFill>
                <a:srgbClr val="00338D"/>
              </a:solidFill>
              <a:prstDash val="solid"/>
              <a:round/>
            </a:ln>
          </p:spPr>
          <p:txBody>
            <a:bodyPr rtlCol="0" anchor="ctr"/>
            <a:lstStyle/>
            <a:p>
              <a:endParaRPr lang="en-US" dirty="0"/>
            </a:p>
          </p:txBody>
        </p:sp>
        <p:sp>
          <p:nvSpPr>
            <p:cNvPr id="34" name="Freeform: Shape 33">
              <a:extLst>
                <a:ext uri="{FF2B5EF4-FFF2-40B4-BE49-F238E27FC236}">
                  <a16:creationId xmlns:a16="http://schemas.microsoft.com/office/drawing/2014/main" id="{7FBB905F-E0F0-1B5D-3D9E-791F92BE50EA}"/>
                </a:ext>
              </a:extLst>
            </p:cNvPr>
            <p:cNvSpPr/>
            <p:nvPr/>
          </p:nvSpPr>
          <p:spPr>
            <a:xfrm>
              <a:off x="3218307" y="4467225"/>
              <a:ext cx="342900" cy="342900"/>
            </a:xfrm>
            <a:custGeom>
              <a:avLst/>
              <a:gdLst>
                <a:gd name="connsiteX0" fmla="*/ 171450 w 342900"/>
                <a:gd name="connsiteY0" fmla="*/ 0 h 342900"/>
                <a:gd name="connsiteX1" fmla="*/ 0 w 342900"/>
                <a:gd name="connsiteY1" fmla="*/ 171450 h 342900"/>
                <a:gd name="connsiteX2" fmla="*/ 171450 w 342900"/>
                <a:gd name="connsiteY2" fmla="*/ 342900 h 342900"/>
                <a:gd name="connsiteX3" fmla="*/ 342900 w 342900"/>
                <a:gd name="connsiteY3" fmla="*/ 171450 h 342900"/>
                <a:gd name="connsiteX4" fmla="*/ 171450 w 342900"/>
                <a:gd name="connsiteY4" fmla="*/ 0 h 342900"/>
                <a:gd name="connsiteX5" fmla="*/ 171450 w 342900"/>
                <a:gd name="connsiteY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0" h="342900">
                  <a:moveTo>
                    <a:pt x="171450" y="0"/>
                  </a:moveTo>
                  <a:cubicBezTo>
                    <a:pt x="76835" y="0"/>
                    <a:pt x="0" y="76708"/>
                    <a:pt x="0" y="171450"/>
                  </a:cubicBezTo>
                  <a:cubicBezTo>
                    <a:pt x="0" y="266192"/>
                    <a:pt x="76708" y="342900"/>
                    <a:pt x="171450" y="342900"/>
                  </a:cubicBezTo>
                  <a:cubicBezTo>
                    <a:pt x="266192" y="342900"/>
                    <a:pt x="342900" y="266192"/>
                    <a:pt x="342900" y="171450"/>
                  </a:cubicBezTo>
                  <a:cubicBezTo>
                    <a:pt x="342900" y="76708"/>
                    <a:pt x="266192" y="0"/>
                    <a:pt x="171450" y="0"/>
                  </a:cubicBezTo>
                  <a:lnTo>
                    <a:pt x="171450" y="0"/>
                  </a:lnTo>
                  <a:close/>
                </a:path>
              </a:pathLst>
            </a:custGeom>
            <a:noFill/>
            <a:ln w="19050" cap="rnd">
              <a:solidFill>
                <a:srgbClr val="00338D"/>
              </a:solidFill>
              <a:prstDash val="solid"/>
              <a:round/>
            </a:ln>
          </p:spPr>
          <p:txBody>
            <a:bodyPr rtlCol="0" anchor="ctr"/>
            <a:lstStyle/>
            <a:p>
              <a:endParaRPr lang="en-US" dirty="0"/>
            </a:p>
          </p:txBody>
        </p:sp>
        <p:sp>
          <p:nvSpPr>
            <p:cNvPr id="35" name="Freeform: Shape 34">
              <a:extLst>
                <a:ext uri="{FF2B5EF4-FFF2-40B4-BE49-F238E27FC236}">
                  <a16:creationId xmlns:a16="http://schemas.microsoft.com/office/drawing/2014/main" id="{CC54E727-B793-46A4-7E78-DB1C9A0771F2}"/>
                </a:ext>
              </a:extLst>
            </p:cNvPr>
            <p:cNvSpPr/>
            <p:nvPr/>
          </p:nvSpPr>
          <p:spPr>
            <a:xfrm>
              <a:off x="3313557" y="4563871"/>
              <a:ext cx="141096" cy="142875"/>
            </a:xfrm>
            <a:custGeom>
              <a:avLst/>
              <a:gdLst>
                <a:gd name="connsiteX0" fmla="*/ 141097 w 141096"/>
                <a:gd name="connsiteY0" fmla="*/ 0 h 142875"/>
                <a:gd name="connsiteX1" fmla="*/ 0 w 141096"/>
                <a:gd name="connsiteY1" fmla="*/ 142875 h 142875"/>
              </a:gdLst>
              <a:ahLst/>
              <a:cxnLst>
                <a:cxn ang="0">
                  <a:pos x="connsiteX0" y="connsiteY0"/>
                </a:cxn>
                <a:cxn ang="0">
                  <a:pos x="connsiteX1" y="connsiteY1"/>
                </a:cxn>
              </a:cxnLst>
              <a:rect l="l" t="t" r="r" b="b"/>
              <a:pathLst>
                <a:path w="141096" h="142875">
                  <a:moveTo>
                    <a:pt x="141097" y="0"/>
                  </a:moveTo>
                  <a:cubicBezTo>
                    <a:pt x="127889" y="5461"/>
                    <a:pt x="18669" y="125095"/>
                    <a:pt x="0" y="142875"/>
                  </a:cubicBezTo>
                </a:path>
              </a:pathLst>
            </a:custGeom>
            <a:noFill/>
            <a:ln w="19050" cap="rnd">
              <a:solidFill>
                <a:srgbClr val="00338D"/>
              </a:solidFill>
              <a:prstDash val="solid"/>
              <a:round/>
            </a:ln>
          </p:spPr>
          <p:txBody>
            <a:bodyPr rtlCol="0" anchor="ctr"/>
            <a:lstStyle/>
            <a:p>
              <a:endParaRPr lang="en-US" dirty="0"/>
            </a:p>
          </p:txBody>
        </p:sp>
        <p:sp>
          <p:nvSpPr>
            <p:cNvPr id="36" name="Freeform: Shape 35">
              <a:extLst>
                <a:ext uri="{FF2B5EF4-FFF2-40B4-BE49-F238E27FC236}">
                  <a16:creationId xmlns:a16="http://schemas.microsoft.com/office/drawing/2014/main" id="{970BCD61-643F-6EC5-99DA-1F92CA1CC780}"/>
                </a:ext>
              </a:extLst>
            </p:cNvPr>
            <p:cNvSpPr/>
            <p:nvPr/>
          </p:nvSpPr>
          <p:spPr>
            <a:xfrm>
              <a:off x="3333115" y="4563871"/>
              <a:ext cx="121538" cy="121539"/>
            </a:xfrm>
            <a:custGeom>
              <a:avLst/>
              <a:gdLst>
                <a:gd name="connsiteX0" fmla="*/ 121539 w 121538"/>
                <a:gd name="connsiteY0" fmla="*/ 121539 h 121539"/>
                <a:gd name="connsiteX1" fmla="*/ 121539 w 121538"/>
                <a:gd name="connsiteY1" fmla="*/ 0 h 121539"/>
                <a:gd name="connsiteX2" fmla="*/ 0 w 121538"/>
                <a:gd name="connsiteY2" fmla="*/ 0 h 121539"/>
              </a:gdLst>
              <a:ahLst/>
              <a:cxnLst>
                <a:cxn ang="0">
                  <a:pos x="connsiteX0" y="connsiteY0"/>
                </a:cxn>
                <a:cxn ang="0">
                  <a:pos x="connsiteX1" y="connsiteY1"/>
                </a:cxn>
                <a:cxn ang="0">
                  <a:pos x="connsiteX2" y="connsiteY2"/>
                </a:cxn>
              </a:cxnLst>
              <a:rect l="l" t="t" r="r" b="b"/>
              <a:pathLst>
                <a:path w="121538" h="121539">
                  <a:moveTo>
                    <a:pt x="121539" y="121539"/>
                  </a:moveTo>
                  <a:lnTo>
                    <a:pt x="121539" y="0"/>
                  </a:lnTo>
                  <a:lnTo>
                    <a:pt x="0" y="0"/>
                  </a:lnTo>
                </a:path>
              </a:pathLst>
            </a:custGeom>
            <a:noFill/>
            <a:ln w="19050" cap="rnd">
              <a:solidFill>
                <a:srgbClr val="00338D"/>
              </a:solidFill>
              <a:prstDash val="solid"/>
              <a:round/>
            </a:ln>
          </p:spPr>
          <p:txBody>
            <a:bodyPr rtlCol="0" anchor="ctr"/>
            <a:lstStyle/>
            <a:p>
              <a:endParaRPr lang="en-US" dirty="0"/>
            </a:p>
          </p:txBody>
        </p:sp>
      </p:grpSp>
      <p:grpSp>
        <p:nvGrpSpPr>
          <p:cNvPr id="37" name="Graphic 3">
            <a:extLst>
              <a:ext uri="{FF2B5EF4-FFF2-40B4-BE49-F238E27FC236}">
                <a16:creationId xmlns:a16="http://schemas.microsoft.com/office/drawing/2014/main" id="{E5275C55-ECFA-7FA0-C9E6-9EB62CEDC7A3}"/>
              </a:ext>
            </a:extLst>
          </p:cNvPr>
          <p:cNvGrpSpPr/>
          <p:nvPr/>
        </p:nvGrpSpPr>
        <p:grpSpPr>
          <a:xfrm>
            <a:off x="1034544" y="5258042"/>
            <a:ext cx="406967" cy="371578"/>
            <a:chOff x="7414768" y="5362194"/>
            <a:chExt cx="584200" cy="533400"/>
          </a:xfrm>
          <a:noFill/>
        </p:grpSpPr>
        <p:grpSp>
          <p:nvGrpSpPr>
            <p:cNvPr id="38" name="Graphic 3">
              <a:extLst>
                <a:ext uri="{FF2B5EF4-FFF2-40B4-BE49-F238E27FC236}">
                  <a16:creationId xmlns:a16="http://schemas.microsoft.com/office/drawing/2014/main" id="{DDF8BA14-85E3-05B3-50BF-2D67492B08F2}"/>
                </a:ext>
              </a:extLst>
            </p:cNvPr>
            <p:cNvGrpSpPr/>
            <p:nvPr/>
          </p:nvGrpSpPr>
          <p:grpSpPr>
            <a:xfrm>
              <a:off x="7414768" y="5362194"/>
              <a:ext cx="584200" cy="533400"/>
              <a:chOff x="7414768" y="5362194"/>
              <a:chExt cx="584200" cy="533400"/>
            </a:xfrm>
            <a:noFill/>
          </p:grpSpPr>
          <p:sp>
            <p:nvSpPr>
              <p:cNvPr id="49" name="Freeform: Shape 48">
                <a:extLst>
                  <a:ext uri="{FF2B5EF4-FFF2-40B4-BE49-F238E27FC236}">
                    <a16:creationId xmlns:a16="http://schemas.microsoft.com/office/drawing/2014/main" id="{CDC41FF2-AFBA-2D62-F8A3-F88F1E2C7BB9}"/>
                  </a:ext>
                </a:extLst>
              </p:cNvPr>
              <p:cNvSpPr/>
              <p:nvPr/>
            </p:nvSpPr>
            <p:spPr>
              <a:xfrm>
                <a:off x="7414768" y="5362194"/>
                <a:ext cx="584200" cy="457200"/>
              </a:xfrm>
              <a:custGeom>
                <a:avLst/>
                <a:gdLst>
                  <a:gd name="connsiteX0" fmla="*/ 558800 w 584200"/>
                  <a:gd name="connsiteY0" fmla="*/ 0 h 457200"/>
                  <a:gd name="connsiteX1" fmla="*/ 584200 w 584200"/>
                  <a:gd name="connsiteY1" fmla="*/ 25400 h 457200"/>
                  <a:gd name="connsiteX2" fmla="*/ 584200 w 584200"/>
                  <a:gd name="connsiteY2" fmla="*/ 431800 h 457200"/>
                  <a:gd name="connsiteX3" fmla="*/ 558800 w 584200"/>
                  <a:gd name="connsiteY3" fmla="*/ 457200 h 457200"/>
                  <a:gd name="connsiteX4" fmla="*/ 25400 w 584200"/>
                  <a:gd name="connsiteY4" fmla="*/ 457200 h 457200"/>
                  <a:gd name="connsiteX5" fmla="*/ 0 w 584200"/>
                  <a:gd name="connsiteY5" fmla="*/ 431800 h 457200"/>
                  <a:gd name="connsiteX6" fmla="*/ 0 w 584200"/>
                  <a:gd name="connsiteY6" fmla="*/ 25400 h 457200"/>
                  <a:gd name="connsiteX7" fmla="*/ 25400 w 584200"/>
                  <a:gd name="connsiteY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 h="457200">
                    <a:moveTo>
                      <a:pt x="558800" y="0"/>
                    </a:moveTo>
                    <a:cubicBezTo>
                      <a:pt x="572828" y="0"/>
                      <a:pt x="584200" y="11372"/>
                      <a:pt x="584200" y="25400"/>
                    </a:cubicBezTo>
                    <a:lnTo>
                      <a:pt x="584200" y="431800"/>
                    </a:lnTo>
                    <a:cubicBezTo>
                      <a:pt x="584200" y="445828"/>
                      <a:pt x="572828" y="457200"/>
                      <a:pt x="558800" y="457200"/>
                    </a:cubicBezTo>
                    <a:lnTo>
                      <a:pt x="25400" y="457200"/>
                    </a:lnTo>
                    <a:cubicBezTo>
                      <a:pt x="11373" y="457200"/>
                      <a:pt x="0" y="445828"/>
                      <a:pt x="0" y="431800"/>
                    </a:cubicBezTo>
                    <a:lnTo>
                      <a:pt x="0" y="25400"/>
                    </a:lnTo>
                    <a:cubicBezTo>
                      <a:pt x="0" y="11372"/>
                      <a:pt x="11373" y="0"/>
                      <a:pt x="25400" y="0"/>
                    </a:cubicBezTo>
                    <a:close/>
                  </a:path>
                </a:pathLst>
              </a:custGeom>
              <a:noFill/>
              <a:ln w="19050" cap="rnd">
                <a:solidFill>
                  <a:srgbClr val="00338D"/>
                </a:solidFill>
                <a:prstDash val="solid"/>
                <a:round/>
              </a:ln>
            </p:spPr>
            <p:txBody>
              <a:bodyPr rtlCol="0" anchor="ctr"/>
              <a:lstStyle/>
              <a:p>
                <a:endParaRPr lang="en-US" dirty="0"/>
              </a:p>
            </p:txBody>
          </p:sp>
          <p:sp>
            <p:nvSpPr>
              <p:cNvPr id="50" name="Freeform: Shape 49">
                <a:extLst>
                  <a:ext uri="{FF2B5EF4-FFF2-40B4-BE49-F238E27FC236}">
                    <a16:creationId xmlns:a16="http://schemas.microsoft.com/office/drawing/2014/main" id="{8F677DDF-91B1-C0B7-72DE-21D36FDCA6C4}"/>
                  </a:ext>
                </a:extLst>
              </p:cNvPr>
              <p:cNvSpPr/>
              <p:nvPr/>
            </p:nvSpPr>
            <p:spPr>
              <a:xfrm>
                <a:off x="7554468" y="5895594"/>
                <a:ext cx="304800" cy="12700"/>
              </a:xfrm>
              <a:custGeom>
                <a:avLst/>
                <a:gdLst>
                  <a:gd name="connsiteX0" fmla="*/ 0 w 304800"/>
                  <a:gd name="connsiteY0" fmla="*/ 0 h 12700"/>
                  <a:gd name="connsiteX1" fmla="*/ 304800 w 304800"/>
                  <a:gd name="connsiteY1" fmla="*/ 0 h 12700"/>
                </a:gdLst>
                <a:ahLst/>
                <a:cxnLst>
                  <a:cxn ang="0">
                    <a:pos x="connsiteX0" y="connsiteY0"/>
                  </a:cxn>
                  <a:cxn ang="0">
                    <a:pos x="connsiteX1" y="connsiteY1"/>
                  </a:cxn>
                </a:cxnLst>
                <a:rect l="l" t="t" r="r" b="b"/>
                <a:pathLst>
                  <a:path w="304800" h="12700">
                    <a:moveTo>
                      <a:pt x="0" y="0"/>
                    </a:moveTo>
                    <a:lnTo>
                      <a:pt x="304800" y="0"/>
                    </a:lnTo>
                  </a:path>
                </a:pathLst>
              </a:custGeom>
              <a:ln w="19050" cap="rnd">
                <a:solidFill>
                  <a:srgbClr val="00338D"/>
                </a:solidFill>
                <a:prstDash val="solid"/>
                <a:round/>
              </a:ln>
            </p:spPr>
            <p:txBody>
              <a:bodyPr rtlCol="0" anchor="ctr"/>
              <a:lstStyle/>
              <a:p>
                <a:endParaRPr lang="en-US" dirty="0"/>
              </a:p>
            </p:txBody>
          </p:sp>
          <p:sp>
            <p:nvSpPr>
              <p:cNvPr id="51" name="Freeform: Shape 50">
                <a:extLst>
                  <a:ext uri="{FF2B5EF4-FFF2-40B4-BE49-F238E27FC236}">
                    <a16:creationId xmlns:a16="http://schemas.microsoft.com/office/drawing/2014/main" id="{00C9EFA2-EAD7-BE9C-8509-DF9AC214A6B9}"/>
                  </a:ext>
                </a:extLst>
              </p:cNvPr>
              <p:cNvSpPr/>
              <p:nvPr/>
            </p:nvSpPr>
            <p:spPr>
              <a:xfrm>
                <a:off x="7617968" y="5819394"/>
                <a:ext cx="12700" cy="76200"/>
              </a:xfrm>
              <a:custGeom>
                <a:avLst/>
                <a:gdLst>
                  <a:gd name="connsiteX0" fmla="*/ 0 w 12700"/>
                  <a:gd name="connsiteY0" fmla="*/ 76200 h 76200"/>
                  <a:gd name="connsiteX1" fmla="*/ 0 w 12700"/>
                  <a:gd name="connsiteY1" fmla="*/ 0 h 76200"/>
                </a:gdLst>
                <a:ahLst/>
                <a:cxnLst>
                  <a:cxn ang="0">
                    <a:pos x="connsiteX0" y="connsiteY0"/>
                  </a:cxn>
                  <a:cxn ang="0">
                    <a:pos x="connsiteX1" y="connsiteY1"/>
                  </a:cxn>
                </a:cxnLst>
                <a:rect l="l" t="t" r="r" b="b"/>
                <a:pathLst>
                  <a:path w="12700" h="76200">
                    <a:moveTo>
                      <a:pt x="0" y="76200"/>
                    </a:moveTo>
                    <a:lnTo>
                      <a:pt x="0" y="0"/>
                    </a:lnTo>
                  </a:path>
                </a:pathLst>
              </a:custGeom>
              <a:ln w="19050" cap="rnd">
                <a:solidFill>
                  <a:srgbClr val="00338D"/>
                </a:solidFill>
                <a:prstDash val="solid"/>
                <a:round/>
              </a:ln>
            </p:spPr>
            <p:txBody>
              <a:bodyPr rtlCol="0" anchor="ctr"/>
              <a:lstStyle/>
              <a:p>
                <a:endParaRPr lang="en-US" dirty="0"/>
              </a:p>
            </p:txBody>
          </p:sp>
          <p:sp>
            <p:nvSpPr>
              <p:cNvPr id="52" name="Freeform: Shape 51">
                <a:extLst>
                  <a:ext uri="{FF2B5EF4-FFF2-40B4-BE49-F238E27FC236}">
                    <a16:creationId xmlns:a16="http://schemas.microsoft.com/office/drawing/2014/main" id="{CD01C0E4-56E8-10DF-22AB-E6307F857EBB}"/>
                  </a:ext>
                </a:extLst>
              </p:cNvPr>
              <p:cNvSpPr/>
              <p:nvPr/>
            </p:nvSpPr>
            <p:spPr>
              <a:xfrm>
                <a:off x="7795768" y="5819394"/>
                <a:ext cx="12700" cy="76200"/>
              </a:xfrm>
              <a:custGeom>
                <a:avLst/>
                <a:gdLst>
                  <a:gd name="connsiteX0" fmla="*/ 0 w 12700"/>
                  <a:gd name="connsiteY0" fmla="*/ 0 h 76200"/>
                  <a:gd name="connsiteX1" fmla="*/ 0 w 12700"/>
                  <a:gd name="connsiteY1" fmla="*/ 76200 h 76200"/>
                </a:gdLst>
                <a:ahLst/>
                <a:cxnLst>
                  <a:cxn ang="0">
                    <a:pos x="connsiteX0" y="connsiteY0"/>
                  </a:cxn>
                  <a:cxn ang="0">
                    <a:pos x="connsiteX1" y="connsiteY1"/>
                  </a:cxn>
                </a:cxnLst>
                <a:rect l="l" t="t" r="r" b="b"/>
                <a:pathLst>
                  <a:path w="12700" h="76200">
                    <a:moveTo>
                      <a:pt x="0" y="0"/>
                    </a:moveTo>
                    <a:lnTo>
                      <a:pt x="0" y="76200"/>
                    </a:lnTo>
                  </a:path>
                </a:pathLst>
              </a:custGeom>
              <a:ln w="19050" cap="rnd">
                <a:solidFill>
                  <a:srgbClr val="00338D"/>
                </a:solidFill>
                <a:prstDash val="solid"/>
                <a:round/>
              </a:ln>
            </p:spPr>
            <p:txBody>
              <a:bodyPr rtlCol="0" anchor="ctr"/>
              <a:lstStyle/>
              <a:p>
                <a:endParaRPr lang="en-US" dirty="0"/>
              </a:p>
            </p:txBody>
          </p:sp>
          <p:sp>
            <p:nvSpPr>
              <p:cNvPr id="53" name="Freeform: Shape 52">
                <a:extLst>
                  <a:ext uri="{FF2B5EF4-FFF2-40B4-BE49-F238E27FC236}">
                    <a16:creationId xmlns:a16="http://schemas.microsoft.com/office/drawing/2014/main" id="{B5BF8DDF-63F1-23AD-D923-4CC38F97E7F7}"/>
                  </a:ext>
                </a:extLst>
              </p:cNvPr>
              <p:cNvSpPr/>
              <p:nvPr/>
            </p:nvSpPr>
            <p:spPr>
              <a:xfrm>
                <a:off x="7414768" y="5743194"/>
                <a:ext cx="584200" cy="12700"/>
              </a:xfrm>
              <a:custGeom>
                <a:avLst/>
                <a:gdLst>
                  <a:gd name="connsiteX0" fmla="*/ 0 w 584200"/>
                  <a:gd name="connsiteY0" fmla="*/ 0 h 12700"/>
                  <a:gd name="connsiteX1" fmla="*/ 584200 w 584200"/>
                  <a:gd name="connsiteY1" fmla="*/ 0 h 12700"/>
                </a:gdLst>
                <a:ahLst/>
                <a:cxnLst>
                  <a:cxn ang="0">
                    <a:pos x="connsiteX0" y="connsiteY0"/>
                  </a:cxn>
                  <a:cxn ang="0">
                    <a:pos x="connsiteX1" y="connsiteY1"/>
                  </a:cxn>
                </a:cxnLst>
                <a:rect l="l" t="t" r="r" b="b"/>
                <a:pathLst>
                  <a:path w="584200" h="12700">
                    <a:moveTo>
                      <a:pt x="0" y="0"/>
                    </a:moveTo>
                    <a:lnTo>
                      <a:pt x="584200" y="0"/>
                    </a:lnTo>
                  </a:path>
                </a:pathLst>
              </a:custGeom>
              <a:ln w="19050" cap="rnd">
                <a:solidFill>
                  <a:srgbClr val="00338D"/>
                </a:solidFill>
                <a:prstDash val="solid"/>
                <a:round/>
              </a:ln>
            </p:spPr>
            <p:txBody>
              <a:bodyPr rtlCol="0" anchor="ctr"/>
              <a:lstStyle/>
              <a:p>
                <a:endParaRPr lang="en-US" dirty="0"/>
              </a:p>
            </p:txBody>
          </p:sp>
        </p:grpSp>
        <p:sp>
          <p:nvSpPr>
            <p:cNvPr id="39" name="Freeform: Shape 38">
              <a:extLst>
                <a:ext uri="{FF2B5EF4-FFF2-40B4-BE49-F238E27FC236}">
                  <a16:creationId xmlns:a16="http://schemas.microsoft.com/office/drawing/2014/main" id="{19980C0D-54E5-6C1D-54F6-B9ACA8B05EA2}"/>
                </a:ext>
              </a:extLst>
            </p:cNvPr>
            <p:cNvSpPr/>
            <p:nvPr/>
          </p:nvSpPr>
          <p:spPr>
            <a:xfrm>
              <a:off x="7503668" y="5425694"/>
              <a:ext cx="12700" cy="101600"/>
            </a:xfrm>
            <a:custGeom>
              <a:avLst/>
              <a:gdLst>
                <a:gd name="connsiteX0" fmla="*/ 0 w 12700"/>
                <a:gd name="connsiteY0" fmla="*/ 0 h 101600"/>
                <a:gd name="connsiteX1" fmla="*/ 0 w 12700"/>
                <a:gd name="connsiteY1" fmla="*/ 101600 h 101600"/>
              </a:gdLst>
              <a:ahLst/>
              <a:cxnLst>
                <a:cxn ang="0">
                  <a:pos x="connsiteX0" y="connsiteY0"/>
                </a:cxn>
                <a:cxn ang="0">
                  <a:pos x="connsiteX1" y="connsiteY1"/>
                </a:cxn>
              </a:cxnLst>
              <a:rect l="l" t="t" r="r" b="b"/>
              <a:pathLst>
                <a:path w="12700" h="101600">
                  <a:moveTo>
                    <a:pt x="0" y="0"/>
                  </a:moveTo>
                  <a:lnTo>
                    <a:pt x="0" y="101600"/>
                  </a:lnTo>
                </a:path>
              </a:pathLst>
            </a:custGeom>
            <a:ln w="19050" cap="rnd">
              <a:solidFill>
                <a:srgbClr val="00338D"/>
              </a:solidFill>
              <a:prstDash val="solid"/>
              <a:round/>
            </a:ln>
          </p:spPr>
          <p:txBody>
            <a:bodyPr rtlCol="0" anchor="ctr"/>
            <a:lstStyle/>
            <a:p>
              <a:endParaRPr lang="en-US" dirty="0"/>
            </a:p>
          </p:txBody>
        </p:sp>
        <p:sp>
          <p:nvSpPr>
            <p:cNvPr id="40" name="Freeform: Shape 39">
              <a:extLst>
                <a:ext uri="{FF2B5EF4-FFF2-40B4-BE49-F238E27FC236}">
                  <a16:creationId xmlns:a16="http://schemas.microsoft.com/office/drawing/2014/main" id="{0471A1DC-E8B4-74DD-3437-B490DDF2062B}"/>
                </a:ext>
              </a:extLst>
            </p:cNvPr>
            <p:cNvSpPr/>
            <p:nvPr/>
          </p:nvSpPr>
          <p:spPr>
            <a:xfrm>
              <a:off x="7605268" y="5590794"/>
              <a:ext cx="12700" cy="101600"/>
            </a:xfrm>
            <a:custGeom>
              <a:avLst/>
              <a:gdLst>
                <a:gd name="connsiteX0" fmla="*/ 0 w 12700"/>
                <a:gd name="connsiteY0" fmla="*/ 0 h 101600"/>
                <a:gd name="connsiteX1" fmla="*/ 0 w 12700"/>
                <a:gd name="connsiteY1" fmla="*/ 101600 h 101600"/>
              </a:gdLst>
              <a:ahLst/>
              <a:cxnLst>
                <a:cxn ang="0">
                  <a:pos x="connsiteX0" y="connsiteY0"/>
                </a:cxn>
                <a:cxn ang="0">
                  <a:pos x="connsiteX1" y="connsiteY1"/>
                </a:cxn>
              </a:cxnLst>
              <a:rect l="l" t="t" r="r" b="b"/>
              <a:pathLst>
                <a:path w="12700" h="101600">
                  <a:moveTo>
                    <a:pt x="0" y="0"/>
                  </a:moveTo>
                  <a:lnTo>
                    <a:pt x="0" y="101600"/>
                  </a:lnTo>
                </a:path>
              </a:pathLst>
            </a:custGeom>
            <a:ln w="19050" cap="rnd">
              <a:solidFill>
                <a:srgbClr val="00338D"/>
              </a:solidFill>
              <a:prstDash val="solid"/>
              <a:round/>
            </a:ln>
          </p:spPr>
          <p:txBody>
            <a:bodyPr rtlCol="0" anchor="ctr"/>
            <a:lstStyle/>
            <a:p>
              <a:endParaRPr lang="en-US" dirty="0"/>
            </a:p>
          </p:txBody>
        </p:sp>
        <p:sp>
          <p:nvSpPr>
            <p:cNvPr id="41" name="Freeform: Shape 40">
              <a:extLst>
                <a:ext uri="{FF2B5EF4-FFF2-40B4-BE49-F238E27FC236}">
                  <a16:creationId xmlns:a16="http://schemas.microsoft.com/office/drawing/2014/main" id="{5574FC19-2260-AEF8-B58A-0F708CEC439B}"/>
                </a:ext>
              </a:extLst>
            </p:cNvPr>
            <p:cNvSpPr/>
            <p:nvPr/>
          </p:nvSpPr>
          <p:spPr>
            <a:xfrm>
              <a:off x="7706868" y="5425694"/>
              <a:ext cx="12700" cy="101600"/>
            </a:xfrm>
            <a:custGeom>
              <a:avLst/>
              <a:gdLst>
                <a:gd name="connsiteX0" fmla="*/ 0 w 12700"/>
                <a:gd name="connsiteY0" fmla="*/ 0 h 101600"/>
                <a:gd name="connsiteX1" fmla="*/ 0 w 12700"/>
                <a:gd name="connsiteY1" fmla="*/ 101600 h 101600"/>
              </a:gdLst>
              <a:ahLst/>
              <a:cxnLst>
                <a:cxn ang="0">
                  <a:pos x="connsiteX0" y="connsiteY0"/>
                </a:cxn>
                <a:cxn ang="0">
                  <a:pos x="connsiteX1" y="connsiteY1"/>
                </a:cxn>
              </a:cxnLst>
              <a:rect l="l" t="t" r="r" b="b"/>
              <a:pathLst>
                <a:path w="12700" h="101600">
                  <a:moveTo>
                    <a:pt x="0" y="0"/>
                  </a:moveTo>
                  <a:lnTo>
                    <a:pt x="0" y="101600"/>
                  </a:lnTo>
                </a:path>
              </a:pathLst>
            </a:custGeom>
            <a:ln w="19050" cap="rnd">
              <a:solidFill>
                <a:srgbClr val="00338D"/>
              </a:solidFill>
              <a:prstDash val="solid"/>
              <a:round/>
            </a:ln>
          </p:spPr>
          <p:txBody>
            <a:bodyPr rtlCol="0" anchor="ctr"/>
            <a:lstStyle/>
            <a:p>
              <a:endParaRPr lang="en-US" dirty="0"/>
            </a:p>
          </p:txBody>
        </p:sp>
        <p:sp>
          <p:nvSpPr>
            <p:cNvPr id="42" name="Freeform: Shape 41">
              <a:extLst>
                <a:ext uri="{FF2B5EF4-FFF2-40B4-BE49-F238E27FC236}">
                  <a16:creationId xmlns:a16="http://schemas.microsoft.com/office/drawing/2014/main" id="{4F3BDB19-035E-116F-EFCF-6A7628C3368E}"/>
                </a:ext>
              </a:extLst>
            </p:cNvPr>
            <p:cNvSpPr/>
            <p:nvPr/>
          </p:nvSpPr>
          <p:spPr>
            <a:xfrm>
              <a:off x="7808468" y="5590794"/>
              <a:ext cx="12700" cy="101600"/>
            </a:xfrm>
            <a:custGeom>
              <a:avLst/>
              <a:gdLst>
                <a:gd name="connsiteX0" fmla="*/ 0 w 12700"/>
                <a:gd name="connsiteY0" fmla="*/ 0 h 101600"/>
                <a:gd name="connsiteX1" fmla="*/ 0 w 12700"/>
                <a:gd name="connsiteY1" fmla="*/ 101600 h 101600"/>
              </a:gdLst>
              <a:ahLst/>
              <a:cxnLst>
                <a:cxn ang="0">
                  <a:pos x="connsiteX0" y="connsiteY0"/>
                </a:cxn>
                <a:cxn ang="0">
                  <a:pos x="connsiteX1" y="connsiteY1"/>
                </a:cxn>
              </a:cxnLst>
              <a:rect l="l" t="t" r="r" b="b"/>
              <a:pathLst>
                <a:path w="12700" h="101600">
                  <a:moveTo>
                    <a:pt x="0" y="0"/>
                  </a:moveTo>
                  <a:lnTo>
                    <a:pt x="0" y="101600"/>
                  </a:lnTo>
                </a:path>
              </a:pathLst>
            </a:custGeom>
            <a:ln w="19050" cap="rnd">
              <a:solidFill>
                <a:srgbClr val="00338D"/>
              </a:solidFill>
              <a:prstDash val="solid"/>
              <a:round/>
            </a:ln>
          </p:spPr>
          <p:txBody>
            <a:bodyPr rtlCol="0" anchor="ctr"/>
            <a:lstStyle/>
            <a:p>
              <a:endParaRPr lang="en-US" dirty="0"/>
            </a:p>
          </p:txBody>
        </p:sp>
        <p:sp>
          <p:nvSpPr>
            <p:cNvPr id="43" name="Freeform: Shape 42">
              <a:extLst>
                <a:ext uri="{FF2B5EF4-FFF2-40B4-BE49-F238E27FC236}">
                  <a16:creationId xmlns:a16="http://schemas.microsoft.com/office/drawing/2014/main" id="{D1004EE2-4B9A-2877-0838-D12247A6E600}"/>
                </a:ext>
              </a:extLst>
            </p:cNvPr>
            <p:cNvSpPr/>
            <p:nvPr/>
          </p:nvSpPr>
          <p:spPr>
            <a:xfrm>
              <a:off x="7910068" y="5425694"/>
              <a:ext cx="12700" cy="101600"/>
            </a:xfrm>
            <a:custGeom>
              <a:avLst/>
              <a:gdLst>
                <a:gd name="connsiteX0" fmla="*/ 0 w 12700"/>
                <a:gd name="connsiteY0" fmla="*/ 0 h 101600"/>
                <a:gd name="connsiteX1" fmla="*/ 0 w 12700"/>
                <a:gd name="connsiteY1" fmla="*/ 101600 h 101600"/>
              </a:gdLst>
              <a:ahLst/>
              <a:cxnLst>
                <a:cxn ang="0">
                  <a:pos x="connsiteX0" y="connsiteY0"/>
                </a:cxn>
                <a:cxn ang="0">
                  <a:pos x="connsiteX1" y="connsiteY1"/>
                </a:cxn>
              </a:cxnLst>
              <a:rect l="l" t="t" r="r" b="b"/>
              <a:pathLst>
                <a:path w="12700" h="101600">
                  <a:moveTo>
                    <a:pt x="0" y="0"/>
                  </a:moveTo>
                  <a:lnTo>
                    <a:pt x="0" y="101600"/>
                  </a:lnTo>
                </a:path>
              </a:pathLst>
            </a:custGeom>
            <a:ln w="19050" cap="rnd">
              <a:solidFill>
                <a:srgbClr val="00338D"/>
              </a:solidFill>
              <a:prstDash val="solid"/>
              <a:round/>
            </a:ln>
          </p:spPr>
          <p:txBody>
            <a:bodyPr rtlCol="0" anchor="ctr"/>
            <a:lstStyle/>
            <a:p>
              <a:endParaRPr lang="en-US" dirty="0"/>
            </a:p>
          </p:txBody>
        </p:sp>
        <p:sp>
          <p:nvSpPr>
            <p:cNvPr id="44" name="Freeform: Shape 43">
              <a:extLst>
                <a:ext uri="{FF2B5EF4-FFF2-40B4-BE49-F238E27FC236}">
                  <a16:creationId xmlns:a16="http://schemas.microsoft.com/office/drawing/2014/main" id="{60D697F6-F82B-51C4-33B8-ADFACAA318D8}"/>
                </a:ext>
              </a:extLst>
            </p:cNvPr>
            <p:cNvSpPr/>
            <p:nvPr/>
          </p:nvSpPr>
          <p:spPr>
            <a:xfrm>
              <a:off x="7567168" y="5425694"/>
              <a:ext cx="76200" cy="101600"/>
            </a:xfrm>
            <a:custGeom>
              <a:avLst/>
              <a:gdLst>
                <a:gd name="connsiteX0" fmla="*/ 38100 w 76200"/>
                <a:gd name="connsiteY0" fmla="*/ 101600 h 101600"/>
                <a:gd name="connsiteX1" fmla="*/ 38100 w 76200"/>
                <a:gd name="connsiteY1" fmla="*/ 101600 h 101600"/>
                <a:gd name="connsiteX2" fmla="*/ 0 w 76200"/>
                <a:gd name="connsiteY2" fmla="*/ 63500 h 101600"/>
                <a:gd name="connsiteX3" fmla="*/ 0 w 76200"/>
                <a:gd name="connsiteY3" fmla="*/ 38100 h 101600"/>
                <a:gd name="connsiteX4" fmla="*/ 38100 w 76200"/>
                <a:gd name="connsiteY4" fmla="*/ 0 h 101600"/>
                <a:gd name="connsiteX5" fmla="*/ 38100 w 76200"/>
                <a:gd name="connsiteY5" fmla="*/ 0 h 101600"/>
                <a:gd name="connsiteX6" fmla="*/ 76200 w 76200"/>
                <a:gd name="connsiteY6" fmla="*/ 38100 h 101600"/>
                <a:gd name="connsiteX7" fmla="*/ 76200 w 76200"/>
                <a:gd name="connsiteY7" fmla="*/ 63500 h 101600"/>
                <a:gd name="connsiteX8" fmla="*/ 38100 w 76200"/>
                <a:gd name="connsiteY8" fmla="*/ 1016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1600">
                  <a:moveTo>
                    <a:pt x="38100" y="101600"/>
                  </a:moveTo>
                  <a:lnTo>
                    <a:pt x="38100" y="101600"/>
                  </a:lnTo>
                  <a:cubicBezTo>
                    <a:pt x="17145" y="101600"/>
                    <a:pt x="0" y="84455"/>
                    <a:pt x="0" y="63500"/>
                  </a:cubicBezTo>
                  <a:lnTo>
                    <a:pt x="0" y="38100"/>
                  </a:lnTo>
                  <a:cubicBezTo>
                    <a:pt x="0" y="17145"/>
                    <a:pt x="17145" y="0"/>
                    <a:pt x="38100" y="0"/>
                  </a:cubicBezTo>
                  <a:lnTo>
                    <a:pt x="38100" y="0"/>
                  </a:lnTo>
                  <a:cubicBezTo>
                    <a:pt x="59055" y="0"/>
                    <a:pt x="76200" y="17145"/>
                    <a:pt x="76200" y="38100"/>
                  </a:cubicBezTo>
                  <a:lnTo>
                    <a:pt x="76200" y="63500"/>
                  </a:lnTo>
                  <a:cubicBezTo>
                    <a:pt x="76200" y="84455"/>
                    <a:pt x="59055" y="101600"/>
                    <a:pt x="38100" y="101600"/>
                  </a:cubicBezTo>
                  <a:close/>
                </a:path>
              </a:pathLst>
            </a:custGeom>
            <a:noFill/>
            <a:ln w="19050" cap="rnd">
              <a:solidFill>
                <a:srgbClr val="00338D"/>
              </a:solidFill>
              <a:prstDash val="solid"/>
              <a:round/>
            </a:ln>
          </p:spPr>
          <p:txBody>
            <a:bodyPr rtlCol="0" anchor="ctr"/>
            <a:lstStyle/>
            <a:p>
              <a:endParaRPr lang="en-US" dirty="0"/>
            </a:p>
          </p:txBody>
        </p:sp>
        <p:sp>
          <p:nvSpPr>
            <p:cNvPr id="45" name="Freeform: Shape 44">
              <a:extLst>
                <a:ext uri="{FF2B5EF4-FFF2-40B4-BE49-F238E27FC236}">
                  <a16:creationId xmlns:a16="http://schemas.microsoft.com/office/drawing/2014/main" id="{B12B47E6-F450-4D03-8BF0-F11E72FB8057}"/>
                </a:ext>
              </a:extLst>
            </p:cNvPr>
            <p:cNvSpPr/>
            <p:nvPr/>
          </p:nvSpPr>
          <p:spPr>
            <a:xfrm>
              <a:off x="7770368" y="5425694"/>
              <a:ext cx="76200" cy="101600"/>
            </a:xfrm>
            <a:custGeom>
              <a:avLst/>
              <a:gdLst>
                <a:gd name="connsiteX0" fmla="*/ 38100 w 76200"/>
                <a:gd name="connsiteY0" fmla="*/ 101600 h 101600"/>
                <a:gd name="connsiteX1" fmla="*/ 38100 w 76200"/>
                <a:gd name="connsiteY1" fmla="*/ 101600 h 101600"/>
                <a:gd name="connsiteX2" fmla="*/ 0 w 76200"/>
                <a:gd name="connsiteY2" fmla="*/ 63500 h 101600"/>
                <a:gd name="connsiteX3" fmla="*/ 0 w 76200"/>
                <a:gd name="connsiteY3" fmla="*/ 38100 h 101600"/>
                <a:gd name="connsiteX4" fmla="*/ 38100 w 76200"/>
                <a:gd name="connsiteY4" fmla="*/ 0 h 101600"/>
                <a:gd name="connsiteX5" fmla="*/ 38100 w 76200"/>
                <a:gd name="connsiteY5" fmla="*/ 0 h 101600"/>
                <a:gd name="connsiteX6" fmla="*/ 76200 w 76200"/>
                <a:gd name="connsiteY6" fmla="*/ 38100 h 101600"/>
                <a:gd name="connsiteX7" fmla="*/ 76200 w 76200"/>
                <a:gd name="connsiteY7" fmla="*/ 63500 h 101600"/>
                <a:gd name="connsiteX8" fmla="*/ 38100 w 76200"/>
                <a:gd name="connsiteY8" fmla="*/ 1016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1600">
                  <a:moveTo>
                    <a:pt x="38100" y="101600"/>
                  </a:moveTo>
                  <a:lnTo>
                    <a:pt x="38100" y="101600"/>
                  </a:lnTo>
                  <a:cubicBezTo>
                    <a:pt x="17145" y="101600"/>
                    <a:pt x="0" y="84455"/>
                    <a:pt x="0" y="63500"/>
                  </a:cubicBezTo>
                  <a:lnTo>
                    <a:pt x="0" y="38100"/>
                  </a:lnTo>
                  <a:cubicBezTo>
                    <a:pt x="0" y="17145"/>
                    <a:pt x="17145" y="0"/>
                    <a:pt x="38100" y="0"/>
                  </a:cubicBezTo>
                  <a:lnTo>
                    <a:pt x="38100" y="0"/>
                  </a:lnTo>
                  <a:cubicBezTo>
                    <a:pt x="59055" y="0"/>
                    <a:pt x="76200" y="17145"/>
                    <a:pt x="76200" y="38100"/>
                  </a:cubicBezTo>
                  <a:lnTo>
                    <a:pt x="76200" y="63500"/>
                  </a:lnTo>
                  <a:cubicBezTo>
                    <a:pt x="76200" y="84455"/>
                    <a:pt x="59055" y="101600"/>
                    <a:pt x="38100" y="101600"/>
                  </a:cubicBezTo>
                  <a:close/>
                </a:path>
              </a:pathLst>
            </a:custGeom>
            <a:noFill/>
            <a:ln w="19050" cap="rnd">
              <a:solidFill>
                <a:srgbClr val="00338D"/>
              </a:solidFill>
              <a:prstDash val="solid"/>
              <a:round/>
            </a:ln>
          </p:spPr>
          <p:txBody>
            <a:bodyPr rtlCol="0" anchor="ctr"/>
            <a:lstStyle/>
            <a:p>
              <a:endParaRPr lang="en-US" dirty="0"/>
            </a:p>
          </p:txBody>
        </p:sp>
        <p:sp>
          <p:nvSpPr>
            <p:cNvPr id="46" name="Freeform: Shape 45">
              <a:extLst>
                <a:ext uri="{FF2B5EF4-FFF2-40B4-BE49-F238E27FC236}">
                  <a16:creationId xmlns:a16="http://schemas.microsoft.com/office/drawing/2014/main" id="{DE461322-DC84-05CD-F556-A471F99D80A0}"/>
                </a:ext>
              </a:extLst>
            </p:cNvPr>
            <p:cNvSpPr/>
            <p:nvPr/>
          </p:nvSpPr>
          <p:spPr>
            <a:xfrm>
              <a:off x="7871968" y="5590794"/>
              <a:ext cx="76200" cy="101600"/>
            </a:xfrm>
            <a:custGeom>
              <a:avLst/>
              <a:gdLst>
                <a:gd name="connsiteX0" fmla="*/ 38100 w 76200"/>
                <a:gd name="connsiteY0" fmla="*/ 101600 h 101600"/>
                <a:gd name="connsiteX1" fmla="*/ 38100 w 76200"/>
                <a:gd name="connsiteY1" fmla="*/ 101600 h 101600"/>
                <a:gd name="connsiteX2" fmla="*/ 0 w 76200"/>
                <a:gd name="connsiteY2" fmla="*/ 63500 h 101600"/>
                <a:gd name="connsiteX3" fmla="*/ 0 w 76200"/>
                <a:gd name="connsiteY3" fmla="*/ 38100 h 101600"/>
                <a:gd name="connsiteX4" fmla="*/ 38100 w 76200"/>
                <a:gd name="connsiteY4" fmla="*/ 0 h 101600"/>
                <a:gd name="connsiteX5" fmla="*/ 38100 w 76200"/>
                <a:gd name="connsiteY5" fmla="*/ 0 h 101600"/>
                <a:gd name="connsiteX6" fmla="*/ 76200 w 76200"/>
                <a:gd name="connsiteY6" fmla="*/ 38100 h 101600"/>
                <a:gd name="connsiteX7" fmla="*/ 76200 w 76200"/>
                <a:gd name="connsiteY7" fmla="*/ 63500 h 101600"/>
                <a:gd name="connsiteX8" fmla="*/ 38100 w 76200"/>
                <a:gd name="connsiteY8" fmla="*/ 1016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1600">
                  <a:moveTo>
                    <a:pt x="38100" y="101600"/>
                  </a:moveTo>
                  <a:lnTo>
                    <a:pt x="38100" y="101600"/>
                  </a:lnTo>
                  <a:cubicBezTo>
                    <a:pt x="17145" y="101600"/>
                    <a:pt x="0" y="84455"/>
                    <a:pt x="0" y="63500"/>
                  </a:cubicBezTo>
                  <a:lnTo>
                    <a:pt x="0" y="38100"/>
                  </a:lnTo>
                  <a:cubicBezTo>
                    <a:pt x="0" y="17145"/>
                    <a:pt x="17145" y="0"/>
                    <a:pt x="38100" y="0"/>
                  </a:cubicBezTo>
                  <a:lnTo>
                    <a:pt x="38100" y="0"/>
                  </a:lnTo>
                  <a:cubicBezTo>
                    <a:pt x="59055" y="0"/>
                    <a:pt x="76200" y="17145"/>
                    <a:pt x="76200" y="38100"/>
                  </a:cubicBezTo>
                  <a:lnTo>
                    <a:pt x="76200" y="63500"/>
                  </a:lnTo>
                  <a:cubicBezTo>
                    <a:pt x="76200" y="84455"/>
                    <a:pt x="59055" y="101600"/>
                    <a:pt x="38100" y="101600"/>
                  </a:cubicBezTo>
                  <a:close/>
                </a:path>
              </a:pathLst>
            </a:custGeom>
            <a:noFill/>
            <a:ln w="19050" cap="rnd">
              <a:solidFill>
                <a:srgbClr val="00338D"/>
              </a:solidFill>
              <a:prstDash val="solid"/>
              <a:round/>
            </a:ln>
          </p:spPr>
          <p:txBody>
            <a:bodyPr rtlCol="0" anchor="ctr"/>
            <a:lstStyle/>
            <a:p>
              <a:endParaRPr lang="en-US" dirty="0"/>
            </a:p>
          </p:txBody>
        </p:sp>
        <p:sp>
          <p:nvSpPr>
            <p:cNvPr id="47" name="Freeform: Shape 46">
              <a:extLst>
                <a:ext uri="{FF2B5EF4-FFF2-40B4-BE49-F238E27FC236}">
                  <a16:creationId xmlns:a16="http://schemas.microsoft.com/office/drawing/2014/main" id="{E9125FC4-7A66-B200-9AE2-10BD40F8953E}"/>
                </a:ext>
              </a:extLst>
            </p:cNvPr>
            <p:cNvSpPr/>
            <p:nvPr/>
          </p:nvSpPr>
          <p:spPr>
            <a:xfrm>
              <a:off x="7668768" y="5590794"/>
              <a:ext cx="76200" cy="101600"/>
            </a:xfrm>
            <a:custGeom>
              <a:avLst/>
              <a:gdLst>
                <a:gd name="connsiteX0" fmla="*/ 38100 w 76200"/>
                <a:gd name="connsiteY0" fmla="*/ 101600 h 101600"/>
                <a:gd name="connsiteX1" fmla="*/ 38100 w 76200"/>
                <a:gd name="connsiteY1" fmla="*/ 101600 h 101600"/>
                <a:gd name="connsiteX2" fmla="*/ 0 w 76200"/>
                <a:gd name="connsiteY2" fmla="*/ 63500 h 101600"/>
                <a:gd name="connsiteX3" fmla="*/ 0 w 76200"/>
                <a:gd name="connsiteY3" fmla="*/ 38100 h 101600"/>
                <a:gd name="connsiteX4" fmla="*/ 38100 w 76200"/>
                <a:gd name="connsiteY4" fmla="*/ 0 h 101600"/>
                <a:gd name="connsiteX5" fmla="*/ 38100 w 76200"/>
                <a:gd name="connsiteY5" fmla="*/ 0 h 101600"/>
                <a:gd name="connsiteX6" fmla="*/ 76200 w 76200"/>
                <a:gd name="connsiteY6" fmla="*/ 38100 h 101600"/>
                <a:gd name="connsiteX7" fmla="*/ 76200 w 76200"/>
                <a:gd name="connsiteY7" fmla="*/ 63500 h 101600"/>
                <a:gd name="connsiteX8" fmla="*/ 38100 w 76200"/>
                <a:gd name="connsiteY8" fmla="*/ 1016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1600">
                  <a:moveTo>
                    <a:pt x="38100" y="101600"/>
                  </a:moveTo>
                  <a:lnTo>
                    <a:pt x="38100" y="101600"/>
                  </a:lnTo>
                  <a:cubicBezTo>
                    <a:pt x="17145" y="101600"/>
                    <a:pt x="0" y="84455"/>
                    <a:pt x="0" y="63500"/>
                  </a:cubicBezTo>
                  <a:lnTo>
                    <a:pt x="0" y="38100"/>
                  </a:lnTo>
                  <a:cubicBezTo>
                    <a:pt x="0" y="17145"/>
                    <a:pt x="17145" y="0"/>
                    <a:pt x="38100" y="0"/>
                  </a:cubicBezTo>
                  <a:lnTo>
                    <a:pt x="38100" y="0"/>
                  </a:lnTo>
                  <a:cubicBezTo>
                    <a:pt x="59055" y="0"/>
                    <a:pt x="76200" y="17145"/>
                    <a:pt x="76200" y="38100"/>
                  </a:cubicBezTo>
                  <a:lnTo>
                    <a:pt x="76200" y="63500"/>
                  </a:lnTo>
                  <a:cubicBezTo>
                    <a:pt x="76200" y="84455"/>
                    <a:pt x="59055" y="101600"/>
                    <a:pt x="38100" y="101600"/>
                  </a:cubicBezTo>
                  <a:close/>
                </a:path>
              </a:pathLst>
            </a:custGeom>
            <a:noFill/>
            <a:ln w="19050" cap="rnd">
              <a:solidFill>
                <a:srgbClr val="00338D"/>
              </a:solidFill>
              <a:prstDash val="solid"/>
              <a:round/>
            </a:ln>
          </p:spPr>
          <p:txBody>
            <a:bodyPr rtlCol="0" anchor="ctr"/>
            <a:lstStyle/>
            <a:p>
              <a:endParaRPr lang="en-US" dirty="0"/>
            </a:p>
          </p:txBody>
        </p:sp>
        <p:sp>
          <p:nvSpPr>
            <p:cNvPr id="48" name="Freeform: Shape 47">
              <a:extLst>
                <a:ext uri="{FF2B5EF4-FFF2-40B4-BE49-F238E27FC236}">
                  <a16:creationId xmlns:a16="http://schemas.microsoft.com/office/drawing/2014/main" id="{60114E8F-2729-98F3-2B5A-0E0C5CCEF2D7}"/>
                </a:ext>
              </a:extLst>
            </p:cNvPr>
            <p:cNvSpPr/>
            <p:nvPr/>
          </p:nvSpPr>
          <p:spPr>
            <a:xfrm>
              <a:off x="7465568" y="5590794"/>
              <a:ext cx="76200" cy="101600"/>
            </a:xfrm>
            <a:custGeom>
              <a:avLst/>
              <a:gdLst>
                <a:gd name="connsiteX0" fmla="*/ 38100 w 76200"/>
                <a:gd name="connsiteY0" fmla="*/ 101600 h 101600"/>
                <a:gd name="connsiteX1" fmla="*/ 38100 w 76200"/>
                <a:gd name="connsiteY1" fmla="*/ 101600 h 101600"/>
                <a:gd name="connsiteX2" fmla="*/ 0 w 76200"/>
                <a:gd name="connsiteY2" fmla="*/ 63500 h 101600"/>
                <a:gd name="connsiteX3" fmla="*/ 0 w 76200"/>
                <a:gd name="connsiteY3" fmla="*/ 38100 h 101600"/>
                <a:gd name="connsiteX4" fmla="*/ 38100 w 76200"/>
                <a:gd name="connsiteY4" fmla="*/ 0 h 101600"/>
                <a:gd name="connsiteX5" fmla="*/ 38100 w 76200"/>
                <a:gd name="connsiteY5" fmla="*/ 0 h 101600"/>
                <a:gd name="connsiteX6" fmla="*/ 76200 w 76200"/>
                <a:gd name="connsiteY6" fmla="*/ 38100 h 101600"/>
                <a:gd name="connsiteX7" fmla="*/ 76200 w 76200"/>
                <a:gd name="connsiteY7" fmla="*/ 63500 h 101600"/>
                <a:gd name="connsiteX8" fmla="*/ 38100 w 76200"/>
                <a:gd name="connsiteY8" fmla="*/ 1016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1600">
                  <a:moveTo>
                    <a:pt x="38100" y="101600"/>
                  </a:moveTo>
                  <a:lnTo>
                    <a:pt x="38100" y="101600"/>
                  </a:lnTo>
                  <a:cubicBezTo>
                    <a:pt x="17145" y="101600"/>
                    <a:pt x="0" y="84455"/>
                    <a:pt x="0" y="63500"/>
                  </a:cubicBezTo>
                  <a:lnTo>
                    <a:pt x="0" y="38100"/>
                  </a:lnTo>
                  <a:cubicBezTo>
                    <a:pt x="0" y="17145"/>
                    <a:pt x="17145" y="0"/>
                    <a:pt x="38100" y="0"/>
                  </a:cubicBezTo>
                  <a:lnTo>
                    <a:pt x="38100" y="0"/>
                  </a:lnTo>
                  <a:cubicBezTo>
                    <a:pt x="59055" y="0"/>
                    <a:pt x="76200" y="17145"/>
                    <a:pt x="76200" y="38100"/>
                  </a:cubicBezTo>
                  <a:lnTo>
                    <a:pt x="76200" y="63500"/>
                  </a:lnTo>
                  <a:cubicBezTo>
                    <a:pt x="76200" y="84455"/>
                    <a:pt x="59055" y="101600"/>
                    <a:pt x="38100" y="101600"/>
                  </a:cubicBezTo>
                  <a:close/>
                </a:path>
              </a:pathLst>
            </a:custGeom>
            <a:noFill/>
            <a:ln w="19050" cap="rnd">
              <a:solidFill>
                <a:srgbClr val="00338D"/>
              </a:solidFill>
              <a:prstDash val="solid"/>
              <a:round/>
            </a:ln>
          </p:spPr>
          <p:txBody>
            <a:bodyPr rtlCol="0" anchor="ctr"/>
            <a:lstStyle/>
            <a:p>
              <a:endParaRPr lang="en-US" dirty="0"/>
            </a:p>
          </p:txBody>
        </p:sp>
      </p:grpSp>
      <p:grpSp>
        <p:nvGrpSpPr>
          <p:cNvPr id="80" name="Group 79">
            <a:extLst>
              <a:ext uri="{FF2B5EF4-FFF2-40B4-BE49-F238E27FC236}">
                <a16:creationId xmlns:a16="http://schemas.microsoft.com/office/drawing/2014/main" id="{A4E56744-EC88-E057-F84E-24A261FF6F93}"/>
              </a:ext>
            </a:extLst>
          </p:cNvPr>
          <p:cNvGrpSpPr/>
          <p:nvPr/>
        </p:nvGrpSpPr>
        <p:grpSpPr>
          <a:xfrm>
            <a:off x="8756873" y="1558699"/>
            <a:ext cx="1733070" cy="1551367"/>
            <a:chOff x="9268937" y="1925811"/>
            <a:chExt cx="1733070" cy="1551367"/>
          </a:xfrm>
        </p:grpSpPr>
        <p:sp>
          <p:nvSpPr>
            <p:cNvPr id="58" name="Freeform: Shape 57">
              <a:extLst>
                <a:ext uri="{FF2B5EF4-FFF2-40B4-BE49-F238E27FC236}">
                  <a16:creationId xmlns:a16="http://schemas.microsoft.com/office/drawing/2014/main" id="{88CF32DE-7CCE-7345-12F9-A65EBF40C6C6}"/>
                </a:ext>
              </a:extLst>
            </p:cNvPr>
            <p:cNvSpPr/>
            <p:nvPr/>
          </p:nvSpPr>
          <p:spPr>
            <a:xfrm>
              <a:off x="9713557" y="2740759"/>
              <a:ext cx="1288450" cy="727678"/>
            </a:xfrm>
            <a:custGeom>
              <a:avLst/>
              <a:gdLst>
                <a:gd name="connsiteX0" fmla="*/ 0 w 419608"/>
                <a:gd name="connsiteY0" fmla="*/ 236982 h 236982"/>
                <a:gd name="connsiteX1" fmla="*/ 353061 w 419608"/>
                <a:gd name="connsiteY1" fmla="*/ 236982 h 236982"/>
                <a:gd name="connsiteX2" fmla="*/ 419609 w 419608"/>
                <a:gd name="connsiteY2" fmla="*/ 170434 h 236982"/>
                <a:gd name="connsiteX3" fmla="*/ 419609 w 419608"/>
                <a:gd name="connsiteY3" fmla="*/ 170434 h 236982"/>
                <a:gd name="connsiteX4" fmla="*/ 353061 w 419608"/>
                <a:gd name="connsiteY4" fmla="*/ 103886 h 236982"/>
                <a:gd name="connsiteX5" fmla="*/ 306451 w 419608"/>
                <a:gd name="connsiteY5" fmla="*/ 103886 h 236982"/>
                <a:gd name="connsiteX6" fmla="*/ 232664 w 419608"/>
                <a:gd name="connsiteY6" fmla="*/ 30099 h 236982"/>
                <a:gd name="connsiteX7" fmla="*/ 232664 w 419608"/>
                <a:gd name="connsiteY7" fmla="*/ 0 h 23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608" h="236982">
                  <a:moveTo>
                    <a:pt x="0" y="236982"/>
                  </a:moveTo>
                  <a:lnTo>
                    <a:pt x="353061" y="236982"/>
                  </a:lnTo>
                  <a:cubicBezTo>
                    <a:pt x="389890" y="236982"/>
                    <a:pt x="419609" y="207137"/>
                    <a:pt x="419609" y="170434"/>
                  </a:cubicBezTo>
                  <a:lnTo>
                    <a:pt x="419609" y="170434"/>
                  </a:lnTo>
                  <a:cubicBezTo>
                    <a:pt x="419609" y="133604"/>
                    <a:pt x="389763" y="103886"/>
                    <a:pt x="353061" y="103886"/>
                  </a:cubicBezTo>
                  <a:lnTo>
                    <a:pt x="306451" y="103886"/>
                  </a:lnTo>
                  <a:cubicBezTo>
                    <a:pt x="228854" y="103886"/>
                    <a:pt x="232664" y="30099"/>
                    <a:pt x="232664" y="30099"/>
                  </a:cubicBezTo>
                  <a:lnTo>
                    <a:pt x="232664" y="0"/>
                  </a:lnTo>
                </a:path>
              </a:pathLst>
            </a:custGeom>
            <a:noFill/>
            <a:ln w="38100" cap="rnd">
              <a:solidFill>
                <a:srgbClr val="00338D"/>
              </a:solidFill>
              <a:prstDash val="solid"/>
              <a:round/>
            </a:ln>
          </p:spPr>
          <p:txBody>
            <a:bodyPr rtlCol="0" anchor="ctr"/>
            <a:lstStyle/>
            <a:p>
              <a:endParaRPr lang="en-US" dirty="0"/>
            </a:p>
          </p:txBody>
        </p:sp>
        <p:grpSp>
          <p:nvGrpSpPr>
            <p:cNvPr id="65" name="Group 64">
              <a:extLst>
                <a:ext uri="{FF2B5EF4-FFF2-40B4-BE49-F238E27FC236}">
                  <a16:creationId xmlns:a16="http://schemas.microsoft.com/office/drawing/2014/main" id="{1191455B-3A72-44EF-0193-85ADE242E76C}"/>
                </a:ext>
              </a:extLst>
            </p:cNvPr>
            <p:cNvGrpSpPr/>
            <p:nvPr/>
          </p:nvGrpSpPr>
          <p:grpSpPr>
            <a:xfrm>
              <a:off x="9268937" y="2899185"/>
              <a:ext cx="444620" cy="577993"/>
              <a:chOff x="8991600" y="2273184"/>
              <a:chExt cx="922216" cy="1198853"/>
            </a:xfrm>
          </p:grpSpPr>
          <p:sp>
            <p:nvSpPr>
              <p:cNvPr id="63" name="Freeform: Shape 62">
                <a:extLst>
                  <a:ext uri="{FF2B5EF4-FFF2-40B4-BE49-F238E27FC236}">
                    <a16:creationId xmlns:a16="http://schemas.microsoft.com/office/drawing/2014/main" id="{BA052B3E-A120-DD48-A1DF-18BA679C7162}"/>
                  </a:ext>
                </a:extLst>
              </p:cNvPr>
              <p:cNvSpPr/>
              <p:nvPr/>
            </p:nvSpPr>
            <p:spPr>
              <a:xfrm>
                <a:off x="8991600" y="2273184"/>
                <a:ext cx="922216" cy="1198853"/>
              </a:xfrm>
              <a:custGeom>
                <a:avLst/>
                <a:gdLst>
                  <a:gd name="connsiteX0" fmla="*/ 273348 w 300337"/>
                  <a:gd name="connsiteY0" fmla="*/ 238887 h 390429"/>
                  <a:gd name="connsiteX1" fmla="*/ 179114 w 300337"/>
                  <a:gd name="connsiteY1" fmla="*/ 375285 h 390429"/>
                  <a:gd name="connsiteX2" fmla="*/ 121456 w 300337"/>
                  <a:gd name="connsiteY2" fmla="*/ 375285 h 390429"/>
                  <a:gd name="connsiteX3" fmla="*/ 27222 w 300337"/>
                  <a:gd name="connsiteY3" fmla="*/ 238887 h 390429"/>
                  <a:gd name="connsiteX4" fmla="*/ 142411 w 300337"/>
                  <a:gd name="connsiteY4" fmla="*/ 127 h 390429"/>
                  <a:gd name="connsiteX5" fmla="*/ 150158 w 300337"/>
                  <a:gd name="connsiteY5" fmla="*/ 0 h 390429"/>
                  <a:gd name="connsiteX6" fmla="*/ 157905 w 300337"/>
                  <a:gd name="connsiteY6" fmla="*/ 127 h 390429"/>
                  <a:gd name="connsiteX7" fmla="*/ 273095 w 300337"/>
                  <a:gd name="connsiteY7" fmla="*/ 238887 h 39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337" h="390429">
                    <a:moveTo>
                      <a:pt x="273348" y="238887"/>
                    </a:moveTo>
                    <a:lnTo>
                      <a:pt x="179114" y="375285"/>
                    </a:lnTo>
                    <a:cubicBezTo>
                      <a:pt x="165144" y="395478"/>
                      <a:pt x="135426" y="395478"/>
                      <a:pt x="121456" y="375285"/>
                    </a:cubicBezTo>
                    <a:lnTo>
                      <a:pt x="27222" y="238887"/>
                    </a:lnTo>
                    <a:cubicBezTo>
                      <a:pt x="-39961" y="141478"/>
                      <a:pt x="24301" y="5461"/>
                      <a:pt x="142411" y="127"/>
                    </a:cubicBezTo>
                    <a:cubicBezTo>
                      <a:pt x="144951" y="127"/>
                      <a:pt x="147618" y="0"/>
                      <a:pt x="150158" y="0"/>
                    </a:cubicBezTo>
                    <a:cubicBezTo>
                      <a:pt x="152698" y="0"/>
                      <a:pt x="155365" y="0"/>
                      <a:pt x="157905" y="127"/>
                    </a:cubicBezTo>
                    <a:cubicBezTo>
                      <a:pt x="276142" y="5461"/>
                      <a:pt x="340277" y="141605"/>
                      <a:pt x="273095" y="238887"/>
                    </a:cubicBezTo>
                    <a:close/>
                  </a:path>
                </a:pathLst>
              </a:custGeom>
              <a:noFill/>
              <a:ln w="38100" cap="rnd">
                <a:solidFill>
                  <a:srgbClr val="00338D"/>
                </a:solidFill>
                <a:prstDash val="solid"/>
                <a:round/>
              </a:ln>
            </p:spPr>
            <p:txBody>
              <a:bodyPr rtlCol="0" anchor="ctr"/>
              <a:lstStyle/>
              <a:p>
                <a:endParaRPr lang="en-US" dirty="0"/>
              </a:p>
            </p:txBody>
          </p:sp>
          <p:sp>
            <p:nvSpPr>
              <p:cNvPr id="64" name="Freeform: Shape 63">
                <a:extLst>
                  <a:ext uri="{FF2B5EF4-FFF2-40B4-BE49-F238E27FC236}">
                    <a16:creationId xmlns:a16="http://schemas.microsoft.com/office/drawing/2014/main" id="{86882312-FF1D-94A6-C785-2FD3E645A516}"/>
                  </a:ext>
                </a:extLst>
              </p:cNvPr>
              <p:cNvSpPr/>
              <p:nvPr/>
            </p:nvSpPr>
            <p:spPr>
              <a:xfrm>
                <a:off x="9218699" y="2507557"/>
                <a:ext cx="468737" cy="468737"/>
              </a:xfrm>
              <a:custGeom>
                <a:avLst/>
                <a:gdLst>
                  <a:gd name="connsiteX0" fmla="*/ 152654 w 152653"/>
                  <a:gd name="connsiteY0" fmla="*/ 76327 h 152653"/>
                  <a:gd name="connsiteX1" fmla="*/ 76327 w 152653"/>
                  <a:gd name="connsiteY1" fmla="*/ 152654 h 152653"/>
                  <a:gd name="connsiteX2" fmla="*/ 0 w 152653"/>
                  <a:gd name="connsiteY2" fmla="*/ 76327 h 152653"/>
                  <a:gd name="connsiteX3" fmla="*/ 76327 w 152653"/>
                  <a:gd name="connsiteY3" fmla="*/ 0 h 152653"/>
                  <a:gd name="connsiteX4" fmla="*/ 152654 w 152653"/>
                  <a:gd name="connsiteY4" fmla="*/ 76327 h 15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53" h="152653">
                    <a:moveTo>
                      <a:pt x="152654" y="76327"/>
                    </a:moveTo>
                    <a:cubicBezTo>
                      <a:pt x="152654" y="118482"/>
                      <a:pt x="118481" y="152654"/>
                      <a:pt x="76327" y="152654"/>
                    </a:cubicBezTo>
                    <a:cubicBezTo>
                      <a:pt x="34173" y="152654"/>
                      <a:pt x="0" y="118482"/>
                      <a:pt x="0" y="76327"/>
                    </a:cubicBezTo>
                    <a:cubicBezTo>
                      <a:pt x="0" y="34173"/>
                      <a:pt x="34173" y="0"/>
                      <a:pt x="76327" y="0"/>
                    </a:cubicBezTo>
                    <a:cubicBezTo>
                      <a:pt x="118481" y="0"/>
                      <a:pt x="152654" y="34173"/>
                      <a:pt x="152654" y="76327"/>
                    </a:cubicBezTo>
                    <a:close/>
                  </a:path>
                </a:pathLst>
              </a:custGeom>
              <a:noFill/>
              <a:ln w="38100" cap="rnd">
                <a:solidFill>
                  <a:srgbClr val="00338D"/>
                </a:solidFill>
                <a:prstDash val="solid"/>
                <a:round/>
              </a:ln>
            </p:spPr>
            <p:txBody>
              <a:bodyPr rtlCol="0" anchor="ctr"/>
              <a:lstStyle/>
              <a:p>
                <a:endParaRPr lang="en-US" dirty="0"/>
              </a:p>
            </p:txBody>
          </p:sp>
        </p:grpSp>
        <p:grpSp>
          <p:nvGrpSpPr>
            <p:cNvPr id="79" name="Group 78">
              <a:extLst>
                <a:ext uri="{FF2B5EF4-FFF2-40B4-BE49-F238E27FC236}">
                  <a16:creationId xmlns:a16="http://schemas.microsoft.com/office/drawing/2014/main" id="{18D4B658-9291-C108-0845-A69B03DF8F1B}"/>
                </a:ext>
              </a:extLst>
            </p:cNvPr>
            <p:cNvGrpSpPr/>
            <p:nvPr/>
          </p:nvGrpSpPr>
          <p:grpSpPr>
            <a:xfrm>
              <a:off x="10427842" y="1925811"/>
              <a:ext cx="449321" cy="704668"/>
              <a:chOff x="10086597" y="1685315"/>
              <a:chExt cx="1141050" cy="1789504"/>
            </a:xfrm>
          </p:grpSpPr>
          <p:sp>
            <p:nvSpPr>
              <p:cNvPr id="77" name="Freeform: Shape 76">
                <a:extLst>
                  <a:ext uri="{FF2B5EF4-FFF2-40B4-BE49-F238E27FC236}">
                    <a16:creationId xmlns:a16="http://schemas.microsoft.com/office/drawing/2014/main" id="{57170C10-2986-2FB3-74B2-8EC3F0675BCF}"/>
                  </a:ext>
                </a:extLst>
              </p:cNvPr>
              <p:cNvSpPr/>
              <p:nvPr/>
            </p:nvSpPr>
            <p:spPr>
              <a:xfrm>
                <a:off x="10086600" y="1685315"/>
                <a:ext cx="48760" cy="1789504"/>
              </a:xfrm>
              <a:custGeom>
                <a:avLst/>
                <a:gdLst>
                  <a:gd name="connsiteX0" fmla="*/ 0 w 12700"/>
                  <a:gd name="connsiteY0" fmla="*/ 0 h 466089"/>
                  <a:gd name="connsiteX1" fmla="*/ 0 w 12700"/>
                  <a:gd name="connsiteY1" fmla="*/ 466090 h 466089"/>
                </a:gdLst>
                <a:ahLst/>
                <a:cxnLst>
                  <a:cxn ang="0">
                    <a:pos x="connsiteX0" y="connsiteY0"/>
                  </a:cxn>
                  <a:cxn ang="0">
                    <a:pos x="connsiteX1" y="connsiteY1"/>
                  </a:cxn>
                </a:cxnLst>
                <a:rect l="l" t="t" r="r" b="b"/>
                <a:pathLst>
                  <a:path w="12700" h="466089">
                    <a:moveTo>
                      <a:pt x="0" y="0"/>
                    </a:moveTo>
                    <a:lnTo>
                      <a:pt x="0" y="466090"/>
                    </a:lnTo>
                  </a:path>
                </a:pathLst>
              </a:custGeom>
              <a:ln w="38100" cap="rnd">
                <a:solidFill>
                  <a:srgbClr val="00338D"/>
                </a:solidFill>
                <a:prstDash val="solid"/>
                <a:round/>
              </a:ln>
            </p:spPr>
            <p:txBody>
              <a:bodyPr rtlCol="0" anchor="ctr"/>
              <a:lstStyle/>
              <a:p>
                <a:endParaRPr lang="en-US" dirty="0"/>
              </a:p>
            </p:txBody>
          </p:sp>
          <p:sp>
            <p:nvSpPr>
              <p:cNvPr id="78" name="Freeform: Shape 77">
                <a:extLst>
                  <a:ext uri="{FF2B5EF4-FFF2-40B4-BE49-F238E27FC236}">
                    <a16:creationId xmlns:a16="http://schemas.microsoft.com/office/drawing/2014/main" id="{79D9DDC4-1AF5-5C7C-0DC1-02BA641CDF2A}"/>
                  </a:ext>
                </a:extLst>
              </p:cNvPr>
              <p:cNvSpPr/>
              <p:nvPr/>
            </p:nvSpPr>
            <p:spPr>
              <a:xfrm>
                <a:off x="10086597" y="1821353"/>
                <a:ext cx="1141050" cy="397886"/>
              </a:xfrm>
              <a:custGeom>
                <a:avLst/>
                <a:gdLst>
                  <a:gd name="connsiteX0" fmla="*/ 147447 w 147446"/>
                  <a:gd name="connsiteY0" fmla="*/ 103632 h 103632"/>
                  <a:gd name="connsiteX1" fmla="*/ 0 w 147446"/>
                  <a:gd name="connsiteY1" fmla="*/ 103632 h 103632"/>
                  <a:gd name="connsiteX2" fmla="*/ 0 w 147446"/>
                  <a:gd name="connsiteY2" fmla="*/ 0 h 103632"/>
                  <a:gd name="connsiteX3" fmla="*/ 147447 w 147446"/>
                  <a:gd name="connsiteY3" fmla="*/ 0 h 103632"/>
                  <a:gd name="connsiteX4" fmla="*/ 94742 w 147446"/>
                  <a:gd name="connsiteY4" fmla="*/ 51816 h 103632"/>
                  <a:gd name="connsiteX5" fmla="*/ 147447 w 147446"/>
                  <a:gd name="connsiteY5" fmla="*/ 103632 h 10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46" h="103632">
                    <a:moveTo>
                      <a:pt x="147447" y="103632"/>
                    </a:moveTo>
                    <a:lnTo>
                      <a:pt x="0" y="103632"/>
                    </a:lnTo>
                    <a:lnTo>
                      <a:pt x="0" y="0"/>
                    </a:lnTo>
                    <a:lnTo>
                      <a:pt x="147447" y="0"/>
                    </a:lnTo>
                    <a:lnTo>
                      <a:pt x="94742" y="51816"/>
                    </a:lnTo>
                    <a:lnTo>
                      <a:pt x="147447" y="103632"/>
                    </a:lnTo>
                    <a:close/>
                  </a:path>
                </a:pathLst>
              </a:custGeom>
              <a:noFill/>
              <a:ln w="38100" cap="rnd">
                <a:solidFill>
                  <a:srgbClr val="00338D"/>
                </a:solidFill>
                <a:prstDash val="solid"/>
                <a:round/>
              </a:ln>
            </p:spPr>
            <p:txBody>
              <a:bodyPr rtlCol="0" anchor="ctr"/>
              <a:lstStyle/>
              <a:p>
                <a:endParaRPr lang="en-US" dirty="0"/>
              </a:p>
            </p:txBody>
          </p:sp>
        </p:grpSp>
      </p:grpSp>
      <p:sp>
        <p:nvSpPr>
          <p:cNvPr id="2" name="Title 1">
            <a:extLst>
              <a:ext uri="{FF2B5EF4-FFF2-40B4-BE49-F238E27FC236}">
                <a16:creationId xmlns:a16="http://schemas.microsoft.com/office/drawing/2014/main" id="{615FF7E6-001F-86FB-DF82-A213DB0FB84F}"/>
              </a:ext>
            </a:extLst>
          </p:cNvPr>
          <p:cNvSpPr>
            <a:spLocks noGrp="1"/>
          </p:cNvSpPr>
          <p:nvPr>
            <p:ph type="title"/>
          </p:nvPr>
        </p:nvSpPr>
        <p:spPr>
          <a:xfrm>
            <a:off x="994159" y="389998"/>
            <a:ext cx="10204450" cy="533400"/>
          </a:xfrm>
        </p:spPr>
        <p:txBody>
          <a:bodyPr/>
          <a:lstStyle/>
          <a:p>
            <a:r>
              <a:rPr lang="en-US" dirty="0"/>
              <a:t>Our World’s Expanding Data Ecosystem</a:t>
            </a:r>
          </a:p>
        </p:txBody>
      </p:sp>
    </p:spTree>
    <p:extLst>
      <p:ext uri="{BB962C8B-B14F-4D97-AF65-F5344CB8AC3E}">
        <p14:creationId xmlns:p14="http://schemas.microsoft.com/office/powerpoint/2010/main" val="409569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7" grpId="0"/>
      <p:bldP spid="25"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39" name="Title 1">
            <a:extLst>
              <a:ext uri="{FF2B5EF4-FFF2-40B4-BE49-F238E27FC236}">
                <a16:creationId xmlns:a16="http://schemas.microsoft.com/office/drawing/2014/main" id="{8DA37403-7610-FEB7-D87C-5703ECF7A365}"/>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US" dirty="0">
                <a:solidFill>
                  <a:schemeClr val="bg1"/>
                </a:solidFill>
              </a:rPr>
              <a:t>The Open Data Index for Schools (ODIS)</a:t>
            </a:r>
          </a:p>
        </p:txBody>
      </p:sp>
      <p:grpSp>
        <p:nvGrpSpPr>
          <p:cNvPr id="18" name="Group 17">
            <a:extLst>
              <a:ext uri="{FF2B5EF4-FFF2-40B4-BE49-F238E27FC236}">
                <a16:creationId xmlns:a16="http://schemas.microsoft.com/office/drawing/2014/main" id="{A44169F5-68E5-C8F6-47E9-A2B8D1D56CD8}"/>
              </a:ext>
            </a:extLst>
          </p:cNvPr>
          <p:cNvGrpSpPr/>
          <p:nvPr/>
        </p:nvGrpSpPr>
        <p:grpSpPr>
          <a:xfrm>
            <a:off x="1573069" y="3244340"/>
            <a:ext cx="1276090" cy="1445535"/>
            <a:chOff x="1573069" y="3244340"/>
            <a:chExt cx="1276090" cy="1445535"/>
          </a:xfrm>
        </p:grpSpPr>
        <p:sp>
          <p:nvSpPr>
            <p:cNvPr id="4" name="Oval 3">
              <a:extLst>
                <a:ext uri="{FF2B5EF4-FFF2-40B4-BE49-F238E27FC236}">
                  <a16:creationId xmlns:a16="http://schemas.microsoft.com/office/drawing/2014/main" id="{D0C10CE0-A882-268A-53D6-6561556DBA82}"/>
                </a:ext>
              </a:extLst>
            </p:cNvPr>
            <p:cNvSpPr/>
            <p:nvPr/>
          </p:nvSpPr>
          <p:spPr>
            <a:xfrm>
              <a:off x="1842405" y="4001617"/>
              <a:ext cx="737419" cy="688258"/>
            </a:xfrm>
            <a:prstGeom prst="ellipse">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AFA159A5-A82B-C385-464A-DB06C4427107}"/>
                </a:ext>
              </a:extLst>
            </p:cNvPr>
            <p:cNvSpPr txBox="1"/>
            <p:nvPr/>
          </p:nvSpPr>
          <p:spPr>
            <a:xfrm>
              <a:off x="1573069" y="3244340"/>
              <a:ext cx="1276090" cy="583304"/>
            </a:xfrm>
            <a:prstGeom prst="rect">
              <a:avLst/>
            </a:prstGeom>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srgbClr val="00338D"/>
                  </a:solidFill>
                  <a:effectLst/>
                  <a:uLnTx/>
                  <a:uFillTx/>
                  <a:latin typeface="Arial"/>
                  <a:ea typeface="+mn-ea"/>
                  <a:cs typeface="+mn-cs"/>
                </a:rPr>
                <a:t>Bureau of Labor Statistics</a:t>
              </a:r>
            </a:p>
          </p:txBody>
        </p:sp>
      </p:grpSp>
      <p:grpSp>
        <p:nvGrpSpPr>
          <p:cNvPr id="16" name="Group 15">
            <a:extLst>
              <a:ext uri="{FF2B5EF4-FFF2-40B4-BE49-F238E27FC236}">
                <a16:creationId xmlns:a16="http://schemas.microsoft.com/office/drawing/2014/main" id="{486AF20A-0FAF-4A23-87A7-FDB0BEA6A9A0}"/>
              </a:ext>
            </a:extLst>
          </p:cNvPr>
          <p:cNvGrpSpPr/>
          <p:nvPr/>
        </p:nvGrpSpPr>
        <p:grpSpPr>
          <a:xfrm>
            <a:off x="6589955" y="1694969"/>
            <a:ext cx="1392865" cy="1244078"/>
            <a:chOff x="6589955" y="1694969"/>
            <a:chExt cx="1392865" cy="1244078"/>
          </a:xfrm>
        </p:grpSpPr>
        <p:sp>
          <p:nvSpPr>
            <p:cNvPr id="6" name="Oval 5">
              <a:extLst>
                <a:ext uri="{FF2B5EF4-FFF2-40B4-BE49-F238E27FC236}">
                  <a16:creationId xmlns:a16="http://schemas.microsoft.com/office/drawing/2014/main" id="{074017ED-C1DD-F6AF-0A88-EFDC4B189799}"/>
                </a:ext>
              </a:extLst>
            </p:cNvPr>
            <p:cNvSpPr/>
            <p:nvPr/>
          </p:nvSpPr>
          <p:spPr>
            <a:xfrm>
              <a:off x="6917679" y="2250789"/>
              <a:ext cx="737419" cy="688258"/>
            </a:xfrm>
            <a:prstGeom prst="ellipse">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E26DCAE5-4133-3707-9B38-7F35185CA809}"/>
                </a:ext>
              </a:extLst>
            </p:cNvPr>
            <p:cNvSpPr txBox="1"/>
            <p:nvPr/>
          </p:nvSpPr>
          <p:spPr>
            <a:xfrm>
              <a:off x="6589955" y="1694969"/>
              <a:ext cx="1392865" cy="583304"/>
            </a:xfrm>
            <a:prstGeom prst="rect">
              <a:avLst/>
            </a:prstGeom>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srgbClr val="7213EA"/>
                  </a:solidFill>
                  <a:effectLst/>
                  <a:uLnTx/>
                  <a:uFillTx/>
                  <a:latin typeface="Arial"/>
                  <a:ea typeface="+mn-ea"/>
                  <a:cs typeface="+mn-cs"/>
                </a:rPr>
                <a:t>U.S. Census Bureau</a:t>
              </a:r>
            </a:p>
          </p:txBody>
        </p:sp>
      </p:grpSp>
      <p:grpSp>
        <p:nvGrpSpPr>
          <p:cNvPr id="17" name="Group 16">
            <a:extLst>
              <a:ext uri="{FF2B5EF4-FFF2-40B4-BE49-F238E27FC236}">
                <a16:creationId xmlns:a16="http://schemas.microsoft.com/office/drawing/2014/main" id="{F155C1CE-C0C4-2268-D839-BAF50D86B5D2}"/>
              </a:ext>
            </a:extLst>
          </p:cNvPr>
          <p:cNvGrpSpPr/>
          <p:nvPr/>
        </p:nvGrpSpPr>
        <p:grpSpPr>
          <a:xfrm>
            <a:off x="7773714" y="4288076"/>
            <a:ext cx="1392865" cy="1239798"/>
            <a:chOff x="7773714" y="4288076"/>
            <a:chExt cx="1392865" cy="1239798"/>
          </a:xfrm>
        </p:grpSpPr>
        <p:sp>
          <p:nvSpPr>
            <p:cNvPr id="14" name="Oval 13">
              <a:extLst>
                <a:ext uri="{FF2B5EF4-FFF2-40B4-BE49-F238E27FC236}">
                  <a16:creationId xmlns:a16="http://schemas.microsoft.com/office/drawing/2014/main" id="{2F1B28D7-503A-8F26-4EAB-A5E40CC5ED22}"/>
                </a:ext>
              </a:extLst>
            </p:cNvPr>
            <p:cNvSpPr/>
            <p:nvPr/>
          </p:nvSpPr>
          <p:spPr>
            <a:xfrm>
              <a:off x="8101438" y="4839616"/>
              <a:ext cx="737419" cy="688258"/>
            </a:xfrm>
            <a:prstGeom prst="ellipse">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E9DB988F-0917-596F-2D58-BC0D0879CD15}"/>
                </a:ext>
              </a:extLst>
            </p:cNvPr>
            <p:cNvSpPr txBox="1"/>
            <p:nvPr/>
          </p:nvSpPr>
          <p:spPr>
            <a:xfrm>
              <a:off x="7773714" y="4288076"/>
              <a:ext cx="1392865" cy="583304"/>
            </a:xfrm>
            <a:prstGeom prst="rect">
              <a:avLst/>
            </a:prstGeom>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srgbClr val="098E7E"/>
                  </a:solidFill>
                  <a:effectLst/>
                  <a:uLnTx/>
                  <a:uFillTx/>
                  <a:latin typeface="Arial"/>
                  <a:ea typeface="+mn-ea"/>
                  <a:cs typeface="+mn-cs"/>
                </a:rPr>
                <a:t>County Health Rankings</a:t>
              </a:r>
            </a:p>
          </p:txBody>
        </p:sp>
      </p:grpSp>
      <p:grpSp>
        <p:nvGrpSpPr>
          <p:cNvPr id="26" name="Group 25">
            <a:extLst>
              <a:ext uri="{FF2B5EF4-FFF2-40B4-BE49-F238E27FC236}">
                <a16:creationId xmlns:a16="http://schemas.microsoft.com/office/drawing/2014/main" id="{C9E49B62-FF77-6E41-F8CA-CE1A2EE77632}"/>
              </a:ext>
            </a:extLst>
          </p:cNvPr>
          <p:cNvGrpSpPr/>
          <p:nvPr/>
        </p:nvGrpSpPr>
        <p:grpSpPr>
          <a:xfrm>
            <a:off x="2809827" y="3322008"/>
            <a:ext cx="1529243" cy="866837"/>
            <a:chOff x="2812026" y="3311873"/>
            <a:chExt cx="1529243" cy="866837"/>
          </a:xfrm>
        </p:grpSpPr>
        <p:cxnSp>
          <p:nvCxnSpPr>
            <p:cNvPr id="22" name="Straight Arrow Connector 21">
              <a:extLst>
                <a:ext uri="{FF2B5EF4-FFF2-40B4-BE49-F238E27FC236}">
                  <a16:creationId xmlns:a16="http://schemas.microsoft.com/office/drawing/2014/main" id="{5C26D52E-5630-F4AB-1626-757483CF4BD8}"/>
                </a:ext>
              </a:extLst>
            </p:cNvPr>
            <p:cNvCxnSpPr/>
            <p:nvPr/>
          </p:nvCxnSpPr>
          <p:spPr>
            <a:xfrm flipH="1">
              <a:off x="2812026" y="3311873"/>
              <a:ext cx="354288" cy="0"/>
            </a:xfrm>
            <a:prstGeom prst="straightConnector1">
              <a:avLst/>
            </a:prstGeom>
            <a:ln w="12700">
              <a:solidFill>
                <a:srgbClr val="00338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495603B-847D-D751-6EF6-577DDA0A6ECA}"/>
                </a:ext>
              </a:extLst>
            </p:cNvPr>
            <p:cNvCxnSpPr/>
            <p:nvPr/>
          </p:nvCxnSpPr>
          <p:spPr>
            <a:xfrm flipH="1">
              <a:off x="3986981" y="3325023"/>
              <a:ext cx="354288" cy="0"/>
            </a:xfrm>
            <a:prstGeom prst="straightConnector1">
              <a:avLst/>
            </a:prstGeom>
            <a:ln w="12700">
              <a:solidFill>
                <a:srgbClr val="00338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65C8166-340B-C64A-655D-CF78FD54B8B4}"/>
                </a:ext>
              </a:extLst>
            </p:cNvPr>
            <p:cNvCxnSpPr>
              <a:cxnSpLocks/>
            </p:cNvCxnSpPr>
            <p:nvPr/>
          </p:nvCxnSpPr>
          <p:spPr>
            <a:xfrm flipV="1">
              <a:off x="3628103" y="3903057"/>
              <a:ext cx="0" cy="275653"/>
            </a:xfrm>
            <a:prstGeom prst="straightConnector1">
              <a:avLst/>
            </a:prstGeom>
            <a:ln w="12700">
              <a:solidFill>
                <a:srgbClr val="00338D"/>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 name="Graphic 3">
            <a:extLst>
              <a:ext uri="{FF2B5EF4-FFF2-40B4-BE49-F238E27FC236}">
                <a16:creationId xmlns:a16="http://schemas.microsoft.com/office/drawing/2014/main" id="{721EC038-A54F-85A4-FCAB-FE28A749560D}"/>
              </a:ext>
            </a:extLst>
          </p:cNvPr>
          <p:cNvGrpSpPr/>
          <p:nvPr/>
        </p:nvGrpSpPr>
        <p:grpSpPr>
          <a:xfrm>
            <a:off x="3327101" y="2991709"/>
            <a:ext cx="602004" cy="728885"/>
            <a:chOff x="3112389" y="5311712"/>
            <a:chExt cx="237108" cy="287082"/>
          </a:xfrm>
          <a:noFill/>
        </p:grpSpPr>
        <p:sp>
          <p:nvSpPr>
            <p:cNvPr id="9" name="Freeform: Shape 8">
              <a:extLst>
                <a:ext uri="{FF2B5EF4-FFF2-40B4-BE49-F238E27FC236}">
                  <a16:creationId xmlns:a16="http://schemas.microsoft.com/office/drawing/2014/main" id="{7D1C2303-8A8E-252E-55AB-CE47EBD5CAFE}"/>
                </a:ext>
              </a:extLst>
            </p:cNvPr>
            <p:cNvSpPr/>
            <p:nvPr/>
          </p:nvSpPr>
          <p:spPr>
            <a:xfrm rot="-3787201">
              <a:off x="3176410" y="5311712"/>
              <a:ext cx="110997" cy="110997"/>
            </a:xfrm>
            <a:custGeom>
              <a:avLst/>
              <a:gdLst>
                <a:gd name="connsiteX0" fmla="*/ 110998 w 110997"/>
                <a:gd name="connsiteY0" fmla="*/ 55499 h 110997"/>
                <a:gd name="connsiteX1" fmla="*/ 55499 w 110997"/>
                <a:gd name="connsiteY1" fmla="*/ 110998 h 110997"/>
                <a:gd name="connsiteX2" fmla="*/ 0 w 110997"/>
                <a:gd name="connsiteY2" fmla="*/ 55499 h 110997"/>
                <a:gd name="connsiteX3" fmla="*/ 55499 w 110997"/>
                <a:gd name="connsiteY3" fmla="*/ 0 h 110997"/>
                <a:gd name="connsiteX4" fmla="*/ 110998 w 110997"/>
                <a:gd name="connsiteY4" fmla="*/ 55499 h 11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97" h="110997">
                  <a:moveTo>
                    <a:pt x="110998" y="55499"/>
                  </a:moveTo>
                  <a:cubicBezTo>
                    <a:pt x="110998" y="86150"/>
                    <a:pt x="86150" y="110998"/>
                    <a:pt x="55499" y="110998"/>
                  </a:cubicBezTo>
                  <a:cubicBezTo>
                    <a:pt x="24848" y="110998"/>
                    <a:pt x="0" y="86150"/>
                    <a:pt x="0" y="55499"/>
                  </a:cubicBezTo>
                  <a:cubicBezTo>
                    <a:pt x="0" y="24848"/>
                    <a:pt x="24848" y="0"/>
                    <a:pt x="55499" y="0"/>
                  </a:cubicBezTo>
                  <a:cubicBezTo>
                    <a:pt x="86150" y="0"/>
                    <a:pt x="110998" y="24848"/>
                    <a:pt x="110998" y="55499"/>
                  </a:cubicBezTo>
                  <a:close/>
                </a:path>
              </a:pathLst>
            </a:custGeom>
            <a:noFill/>
            <a:ln w="38100" cap="rnd">
              <a:solidFill>
                <a:srgbClr val="00338D"/>
              </a:solidFill>
              <a:prstDash val="solid"/>
              <a:round/>
            </a:ln>
          </p:spPr>
          <p:txBody>
            <a:bodyPr rtlCol="0" anchor="ctr"/>
            <a:lstStyle/>
            <a:p>
              <a:endParaRPr lang="en-US"/>
            </a:p>
          </p:txBody>
        </p:sp>
        <p:sp>
          <p:nvSpPr>
            <p:cNvPr id="10" name="Freeform: Shape 9">
              <a:extLst>
                <a:ext uri="{FF2B5EF4-FFF2-40B4-BE49-F238E27FC236}">
                  <a16:creationId xmlns:a16="http://schemas.microsoft.com/office/drawing/2014/main" id="{F6ADB32D-CB61-D34A-9566-9FF972792068}"/>
                </a:ext>
              </a:extLst>
            </p:cNvPr>
            <p:cNvSpPr/>
            <p:nvPr/>
          </p:nvSpPr>
          <p:spPr>
            <a:xfrm>
              <a:off x="3112389" y="5462901"/>
              <a:ext cx="237108" cy="135893"/>
            </a:xfrm>
            <a:custGeom>
              <a:avLst/>
              <a:gdLst>
                <a:gd name="connsiteX0" fmla="*/ 15113 w 237108"/>
                <a:gd name="connsiteY0" fmla="*/ 135766 h 135893"/>
                <a:gd name="connsiteX1" fmla="*/ 0 w 237108"/>
                <a:gd name="connsiteY1" fmla="*/ 120527 h 135893"/>
                <a:gd name="connsiteX2" fmla="*/ 508 w 237108"/>
                <a:gd name="connsiteY2" fmla="*/ 82299 h 135893"/>
                <a:gd name="connsiteX3" fmla="*/ 47625 w 237108"/>
                <a:gd name="connsiteY3" fmla="*/ 9655 h 135893"/>
                <a:gd name="connsiteX4" fmla="*/ 118999 w 237108"/>
                <a:gd name="connsiteY4" fmla="*/ 3 h 135893"/>
                <a:gd name="connsiteX5" fmla="*/ 190246 w 237108"/>
                <a:gd name="connsiteY5" fmla="*/ 10164 h 135893"/>
                <a:gd name="connsiteX6" fmla="*/ 236855 w 237108"/>
                <a:gd name="connsiteY6" fmla="*/ 83189 h 135893"/>
                <a:gd name="connsiteX7" fmla="*/ 237109 w 237108"/>
                <a:gd name="connsiteY7" fmla="*/ 120780 h 135893"/>
                <a:gd name="connsiteX8" fmla="*/ 221996 w 237108"/>
                <a:gd name="connsiteY8" fmla="*/ 135893 h 135893"/>
                <a:gd name="connsiteX9" fmla="*/ 14986 w 237108"/>
                <a:gd name="connsiteY9" fmla="*/ 135639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08" h="135893">
                  <a:moveTo>
                    <a:pt x="15113" y="135766"/>
                  </a:moveTo>
                  <a:cubicBezTo>
                    <a:pt x="6731" y="135766"/>
                    <a:pt x="0" y="128908"/>
                    <a:pt x="0" y="120527"/>
                  </a:cubicBezTo>
                  <a:lnTo>
                    <a:pt x="508" y="82299"/>
                  </a:lnTo>
                  <a:cubicBezTo>
                    <a:pt x="-381" y="50295"/>
                    <a:pt x="20066" y="19434"/>
                    <a:pt x="47625" y="9655"/>
                  </a:cubicBezTo>
                  <a:cubicBezTo>
                    <a:pt x="65405" y="3433"/>
                    <a:pt x="86868" y="-123"/>
                    <a:pt x="118999" y="3"/>
                  </a:cubicBezTo>
                  <a:cubicBezTo>
                    <a:pt x="151130" y="3"/>
                    <a:pt x="172593" y="3814"/>
                    <a:pt x="190246" y="10164"/>
                  </a:cubicBezTo>
                  <a:cubicBezTo>
                    <a:pt x="217678" y="20069"/>
                    <a:pt x="237998" y="51184"/>
                    <a:pt x="236855" y="83189"/>
                  </a:cubicBezTo>
                  <a:lnTo>
                    <a:pt x="237109" y="120780"/>
                  </a:lnTo>
                  <a:cubicBezTo>
                    <a:pt x="237109" y="129162"/>
                    <a:pt x="230378" y="135893"/>
                    <a:pt x="221996" y="135893"/>
                  </a:cubicBezTo>
                  <a:lnTo>
                    <a:pt x="14986" y="135639"/>
                  </a:lnTo>
                  <a:close/>
                </a:path>
              </a:pathLst>
            </a:custGeom>
            <a:noFill/>
            <a:ln w="38100" cap="rnd">
              <a:solidFill>
                <a:srgbClr val="00338D"/>
              </a:solidFill>
              <a:prstDash val="solid"/>
              <a:round/>
            </a:ln>
          </p:spPr>
          <p:txBody>
            <a:bodyPr rtlCol="0" anchor="ctr"/>
            <a:lstStyle/>
            <a:p>
              <a:endParaRPr lang="en-US"/>
            </a:p>
          </p:txBody>
        </p:sp>
        <p:sp>
          <p:nvSpPr>
            <p:cNvPr id="11" name="Freeform: Shape 10">
              <a:extLst>
                <a:ext uri="{FF2B5EF4-FFF2-40B4-BE49-F238E27FC236}">
                  <a16:creationId xmlns:a16="http://schemas.microsoft.com/office/drawing/2014/main" id="{464802DD-CC51-D784-2A5D-52F1B145F9B8}"/>
                </a:ext>
              </a:extLst>
            </p:cNvPr>
            <p:cNvSpPr/>
            <p:nvPr/>
          </p:nvSpPr>
          <p:spPr>
            <a:xfrm>
              <a:off x="3174111" y="5534406"/>
              <a:ext cx="126" cy="63246"/>
            </a:xfrm>
            <a:custGeom>
              <a:avLst/>
              <a:gdLst>
                <a:gd name="connsiteX0" fmla="*/ 127 w 126"/>
                <a:gd name="connsiteY0" fmla="*/ 63246 h 63246"/>
                <a:gd name="connsiteX1" fmla="*/ 0 w 126"/>
                <a:gd name="connsiteY1" fmla="*/ 0 h 63246"/>
              </a:gdLst>
              <a:ahLst/>
              <a:cxnLst>
                <a:cxn ang="0">
                  <a:pos x="connsiteX0" y="connsiteY0"/>
                </a:cxn>
                <a:cxn ang="0">
                  <a:pos x="connsiteX1" y="connsiteY1"/>
                </a:cxn>
              </a:cxnLst>
              <a:rect l="l" t="t" r="r" b="b"/>
              <a:pathLst>
                <a:path w="126" h="63246">
                  <a:moveTo>
                    <a:pt x="127" y="63246"/>
                  </a:moveTo>
                  <a:lnTo>
                    <a:pt x="0" y="0"/>
                  </a:lnTo>
                </a:path>
              </a:pathLst>
            </a:custGeom>
            <a:ln w="38100" cap="rnd">
              <a:solidFill>
                <a:srgbClr val="00338D"/>
              </a:solidFill>
              <a:prstDash val="solid"/>
              <a:round/>
            </a:ln>
          </p:spPr>
          <p:txBody>
            <a:bodyPr rtlCol="0" anchor="ctr"/>
            <a:lstStyle/>
            <a:p>
              <a:endParaRPr lang="en-US"/>
            </a:p>
          </p:txBody>
        </p:sp>
        <p:sp>
          <p:nvSpPr>
            <p:cNvPr id="12" name="Freeform: Shape 11">
              <a:extLst>
                <a:ext uri="{FF2B5EF4-FFF2-40B4-BE49-F238E27FC236}">
                  <a16:creationId xmlns:a16="http://schemas.microsoft.com/office/drawing/2014/main" id="{D3D6E0D6-04AF-36F2-B540-1715BBA3A829}"/>
                </a:ext>
              </a:extLst>
            </p:cNvPr>
            <p:cNvSpPr/>
            <p:nvPr/>
          </p:nvSpPr>
          <p:spPr>
            <a:xfrm>
              <a:off x="3287267" y="5534787"/>
              <a:ext cx="635" cy="62864"/>
            </a:xfrm>
            <a:custGeom>
              <a:avLst/>
              <a:gdLst>
                <a:gd name="connsiteX0" fmla="*/ 635 w 635"/>
                <a:gd name="connsiteY0" fmla="*/ 0 h 62864"/>
                <a:gd name="connsiteX1" fmla="*/ 0 w 635"/>
                <a:gd name="connsiteY1" fmla="*/ 62865 h 62864"/>
              </a:gdLst>
              <a:ahLst/>
              <a:cxnLst>
                <a:cxn ang="0">
                  <a:pos x="connsiteX0" y="connsiteY0"/>
                </a:cxn>
                <a:cxn ang="0">
                  <a:pos x="connsiteX1" y="connsiteY1"/>
                </a:cxn>
              </a:cxnLst>
              <a:rect l="l" t="t" r="r" b="b"/>
              <a:pathLst>
                <a:path w="635" h="62864">
                  <a:moveTo>
                    <a:pt x="635" y="0"/>
                  </a:moveTo>
                  <a:lnTo>
                    <a:pt x="0" y="62865"/>
                  </a:lnTo>
                </a:path>
              </a:pathLst>
            </a:custGeom>
            <a:ln w="38100" cap="rnd">
              <a:solidFill>
                <a:srgbClr val="00338D"/>
              </a:solidFill>
              <a:prstDash val="solid"/>
              <a:round/>
            </a:ln>
          </p:spPr>
          <p:txBody>
            <a:bodyPr rtlCol="0" anchor="ctr"/>
            <a:lstStyle/>
            <a:p>
              <a:endParaRPr lang="en-US"/>
            </a:p>
          </p:txBody>
        </p:sp>
      </p:grpSp>
      <p:graphicFrame>
        <p:nvGraphicFramePr>
          <p:cNvPr id="42" name="Table 42">
            <a:extLst>
              <a:ext uri="{FF2B5EF4-FFF2-40B4-BE49-F238E27FC236}">
                <a16:creationId xmlns:a16="http://schemas.microsoft.com/office/drawing/2014/main" id="{6DA51D72-2771-188B-BE9F-E18A9F43AF5E}"/>
              </a:ext>
            </a:extLst>
          </p:cNvPr>
          <p:cNvGraphicFramePr>
            <a:graphicFrameLocks noGrp="1"/>
          </p:cNvGraphicFramePr>
          <p:nvPr/>
        </p:nvGraphicFramePr>
        <p:xfrm>
          <a:off x="6098317" y="1694970"/>
          <a:ext cx="5101496" cy="4175268"/>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3373961773"/>
                    </a:ext>
                  </a:extLst>
                </a:gridCol>
                <a:gridCol w="1956388">
                  <a:extLst>
                    <a:ext uri="{9D8B030D-6E8A-4147-A177-3AD203B41FA5}">
                      <a16:colId xmlns:a16="http://schemas.microsoft.com/office/drawing/2014/main" val="989418310"/>
                    </a:ext>
                  </a:extLst>
                </a:gridCol>
                <a:gridCol w="1956388">
                  <a:extLst>
                    <a:ext uri="{9D8B030D-6E8A-4147-A177-3AD203B41FA5}">
                      <a16:colId xmlns:a16="http://schemas.microsoft.com/office/drawing/2014/main" val="4081312663"/>
                    </a:ext>
                  </a:extLst>
                </a:gridCol>
              </a:tblGrid>
              <a:tr h="371739">
                <a:tc>
                  <a:txBody>
                    <a:bodyPr/>
                    <a:lstStyle/>
                    <a:p>
                      <a:r>
                        <a:rPr lang="en-US" sz="1000" dirty="0"/>
                        <a:t>ODIS Domain</a:t>
                      </a:r>
                    </a:p>
                  </a:txBody>
                  <a:tcPr marT="18288" marB="18288" anchor="ctr">
                    <a:lnL w="12700" cmpd="sng">
                      <a:noFill/>
                    </a:lnL>
                    <a:lnR w="12700" cmpd="sng">
                      <a:noFill/>
                    </a:lnR>
                    <a:lnT w="12700" cmpd="sng">
                      <a:noFill/>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Indicator Variable</a:t>
                      </a:r>
                    </a:p>
                  </a:txBody>
                  <a:tcPr marT="18288" marB="182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Data Source</a:t>
                      </a:r>
                    </a:p>
                  </a:txBody>
                  <a:tcPr marT="18288" marB="182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38D"/>
                    </a:solidFill>
                  </a:tcPr>
                </a:tc>
                <a:extLst>
                  <a:ext uri="{0D108BD9-81ED-4DB2-BD59-A6C34878D82A}">
                    <a16:rowId xmlns:a16="http://schemas.microsoft.com/office/drawing/2014/main" val="3238069976"/>
                  </a:ext>
                </a:extLst>
              </a:tr>
              <a:tr h="213604">
                <a:tc rowSpan="4">
                  <a:txBody>
                    <a:bodyPr/>
                    <a:lstStyle/>
                    <a:p>
                      <a:r>
                        <a:rPr lang="en-US" sz="1000" b="1" dirty="0">
                          <a:solidFill>
                            <a:schemeClr val="bg1"/>
                          </a:solidFill>
                        </a:rPr>
                        <a:t>Economic</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Unemployment</a:t>
                      </a:r>
                    </a:p>
                  </a:txBody>
                  <a:tcPr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t>Bureau of Labor Statistics</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4935805"/>
                  </a:ext>
                </a:extLst>
              </a:tr>
              <a:tr h="213604">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Poverty</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t>U.S. Census Bureau</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5357616"/>
                  </a:ext>
                </a:extLst>
              </a:tr>
              <a:tr h="213604">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Access to broadband internet</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101018"/>
                  </a:ext>
                </a:extLst>
              </a:tr>
              <a:tr h="213604">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Single-parent household</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t>County Health Rankings</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2638388"/>
                  </a:ext>
                </a:extLst>
              </a:tr>
              <a:tr h="213604">
                <a:tc rowSpan="3">
                  <a:txBody>
                    <a:bodyPr/>
                    <a:lstStyle/>
                    <a:p>
                      <a:r>
                        <a:rPr lang="en-US" sz="1000" b="1" dirty="0">
                          <a:solidFill>
                            <a:schemeClr val="bg1"/>
                          </a:solidFill>
                        </a:rPr>
                        <a:t>Education</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Education less than high school</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6014772"/>
                  </a:ext>
                </a:extLst>
              </a:tr>
              <a:tr h="385865">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Education 2 years of college or more</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7830385"/>
                  </a:ext>
                </a:extLst>
              </a:tr>
              <a:tr h="213604">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Linguistic isolation</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746356"/>
                  </a:ext>
                </a:extLst>
              </a:tr>
              <a:tr h="213604">
                <a:tc rowSpan="5">
                  <a:txBody>
                    <a:bodyPr/>
                    <a:lstStyle/>
                    <a:p>
                      <a:r>
                        <a:rPr lang="en-US" sz="1000" b="1" dirty="0">
                          <a:solidFill>
                            <a:schemeClr val="bg1"/>
                          </a:solidFill>
                        </a:rPr>
                        <a:t>Health</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Access to healthcare</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3119797"/>
                  </a:ext>
                </a:extLst>
              </a:tr>
              <a:tr h="213604">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Infant mortality rate</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County Health Rankings</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2698695"/>
                  </a:ext>
                </a:extLst>
              </a:tr>
              <a:tr h="213604">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SNAP recipients</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County Health Rankings</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5875154"/>
                  </a:ext>
                </a:extLst>
              </a:tr>
              <a:tr h="213604">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Low birth weight</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County Health Rankings</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3053619"/>
                  </a:ext>
                </a:extLst>
              </a:tr>
              <a:tr h="213604">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Lead exposure risk</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City Health Dashboard</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7784068"/>
                  </a:ext>
                </a:extLst>
              </a:tr>
              <a:tr h="213604">
                <a:tc rowSpan="3">
                  <a:txBody>
                    <a:bodyPr/>
                    <a:lstStyle/>
                    <a:p>
                      <a:r>
                        <a:rPr lang="en-US" sz="1000" b="1" dirty="0">
                          <a:solidFill>
                            <a:schemeClr val="bg1"/>
                          </a:solidFill>
                        </a:rPr>
                        <a:t>Housing</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Housing-vacancy rate</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505094"/>
                  </a:ext>
                </a:extLst>
              </a:tr>
              <a:tr h="213604">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Housing affordability</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420778"/>
                  </a:ext>
                </a:extLst>
              </a:tr>
              <a:tr h="213604">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Park access</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City Health Dashboard</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593249"/>
                  </a:ext>
                </a:extLst>
              </a:tr>
              <a:tr h="213604">
                <a:tc rowSpan="2">
                  <a:txBody>
                    <a:bodyPr/>
                    <a:lstStyle/>
                    <a:p>
                      <a:r>
                        <a:rPr lang="en-US" sz="1000" b="1" dirty="0">
                          <a:solidFill>
                            <a:schemeClr val="bg1"/>
                          </a:solidFill>
                        </a:rPr>
                        <a:t>Crime</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Violent Crime</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County Health Rankings</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8825328"/>
                  </a:ext>
                </a:extLst>
              </a:tr>
              <a:tr h="213604">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Incarceration rate</a:t>
                      </a:r>
                    </a:p>
                  </a:txBody>
                  <a:tcPr marT="18288" marB="18288"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Vera Institute of Justice</a:t>
                      </a:r>
                    </a:p>
                  </a:txBody>
                  <a:tcPr marT="18288" marB="18288"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7258537"/>
                  </a:ext>
                </a:extLst>
              </a:tr>
            </a:tbl>
          </a:graphicData>
        </a:graphic>
      </p:graphicFrame>
    </p:spTree>
    <p:extLst>
      <p:ext uri="{BB962C8B-B14F-4D97-AF65-F5344CB8AC3E}">
        <p14:creationId xmlns:p14="http://schemas.microsoft.com/office/powerpoint/2010/main" val="205253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125E-6 2.22222E-6 L -3.125E-6 0.00023 C 0.00026 0.01875 -0.0013 0.03773 0.00078 0.05602 C 0.00235 0.06944 0.00795 0.08032 0.01042 0.09328 C 0.01263 0.10416 0.01459 0.11528 0.01693 0.12616 C 0.0181 0.13194 0.01901 0.13819 0.02097 0.14328 C 0.0237 0.15116 0.02735 0.15764 0.0306 0.16481 C 0.03477 0.1743 0.03959 0.1868 0.04506 0.19352 C 0.06667 0.22014 0.04714 0.19791 0.0612 0.21065 C 0.0694 0.21805 0.07709 0.22685 0.08542 0.23356 C 0.08894 0.23657 0.09284 0.23819 0.09675 0.23935 C 0.11784 0.24629 0.12526 0.24653 0.14506 0.24953 C 0.15052 0.24745 0.15612 0.24745 0.1612 0.24375 C 0.16901 0.23773 0.17578 0.22847 0.18295 0.22083 C 0.18438 0.21944 0.18555 0.21759 0.18698 0.21643 C 0.19024 0.21366 0.19323 0.20995 0.19662 0.20787 C 0.21302 0.19722 0.2125 0.1993 0.22891 0.19791 C 0.23164 0.19583 0.23425 0.19398 0.23698 0.19213 C 0.23854 0.19097 0.24037 0.19074 0.2418 0.18912 C 0.24766 0.18287 0.26237 0.16551 0.26849 0.15347 C 0.27058 0.14907 0.27227 0.14398 0.27409 0.13912 C 0.27917 0.12477 0.28229 0.11342 0.2862 0.09745 C 0.28763 0.09143 0.28881 0.08495 0.29024 0.07893 C 0.29128 0.04028 0.29206 0.03241 0.28776 -0.01435 C 0.28711 -0.02199 0.28477 -0.02871 0.28295 -0.03588 C 0.27578 -0.0632 0.27487 -0.0706 0.26602 -0.08889 C 0.26472 -0.09144 0.26341 -0.09375 0.26198 -0.09607 C 0.26094 -0.09769 0.2599 -0.09884 0.25873 -0.10023 C 0.2569 -0.10556 0.25534 -0.11134 0.25313 -0.11597 C 0.25209 -0.11829 0.25039 -0.11875 0.24909 -0.12037 C 0.24089 -0.13009 0.24649 -0.12593 0.23776 -0.13033 C 0.2362 -0.13241 0.23477 -0.13472 0.23295 -0.13611 C 0.22383 -0.14329 0.22422 -0.1419 0.21524 -0.1419 L 0.21524 -0.14167 " pathEditMode="relative" rAng="0" ptsTypes="AAAAAAAAAAAAAAAAAAAAAAAAAAAAAAAAAA">
                                      <p:cBhvr>
                                        <p:cTn id="18" dur="2000" fill="hold"/>
                                        <p:tgtEl>
                                          <p:spTgt spid="18"/>
                                        </p:tgtEl>
                                        <p:attrNameLst>
                                          <p:attrName>ppt_x</p:attrName>
                                          <p:attrName>ppt_y</p:attrName>
                                        </p:attrNameLst>
                                      </p:cBhvr>
                                      <p:rCtr x="14531" y="5370"/>
                                    </p:animMotion>
                                  </p:childTnLst>
                                </p:cTn>
                              </p:par>
                              <p:par>
                                <p:cTn id="19" presetID="0" presetClass="path" presetSubtype="0" accel="50000" decel="50000" fill="hold" nodeType="withEffect">
                                  <p:stCondLst>
                                    <p:cond delay="0"/>
                                  </p:stCondLst>
                                  <p:childTnLst>
                                    <p:animMotion origin="layout" path="M -0.00847 -0.03518 L -0.00847 -0.03495 C -0.01381 -0.03912 -0.01927 -0.0419 -0.02435 -0.04676 C -0.02578 -0.04815 -0.02735 -0.04977 -0.02891 -0.05092 C -0.03086 -0.05254 -0.03282 -0.05393 -0.03477 -0.05532 C -0.03789 -0.05741 -0.04102 -0.05856 -0.04388 -0.06111 C -0.05756 -0.07222 -0.0431 -0.06458 -0.05873 -0.07546 C -0.06302 -0.07824 -0.06732 -0.08009 -0.07162 -0.08264 C -0.07539 -0.08472 -0.07891 -0.08935 -0.08295 -0.08981 L -0.10013 -0.0912 C -0.14388 -0.10254 -0.07735 -0.08657 -0.16016 -0.09699 C -0.16459 -0.09745 -0.16901 -0.10139 -0.17357 -0.10254 C -0.17735 -0.1037 -0.18112 -0.10347 -0.1849 -0.10393 L -0.36784 -0.09838 C -0.3724 -0.09815 -0.37696 -0.09467 -0.38125 -0.09259 C -0.38503 -0.09074 -0.38776 -0.08819 -0.39102 -0.08403 C -0.41302 -0.05463 -0.35899 -0.12199 -0.39779 -0.07245 C -0.39922 -0.07083 -0.40092 -0.06991 -0.40235 -0.06829 C -0.40391 -0.0662 -0.40521 -0.06342 -0.40677 -0.06111 C -0.40756 -0.05995 -0.40834 -0.05949 -0.40912 -0.0581 C -0.41719 -0.04259 -0.40886 -0.05509 -0.41576 -0.04537 C -0.41667 -0.0419 -0.41719 -0.03842 -0.4181 -0.03518 C -0.41888 -0.03171 -0.42019 -0.0287 -0.4211 -0.02523 C -0.4224 -0.01921 -0.42487 -0.00648 -0.42487 -0.00625 C -0.42513 -0.00185 -0.42526 0.00301 -0.42552 0.00787 C -0.42592 0.0125 -0.42709 0.01736 -0.42709 0.02222 C -0.42722 0.03125 -0.4267 0.04028 -0.42631 0.04931 C -0.42618 0.05185 -0.42592 0.05417 -0.42552 0.05648 C -0.42461 0.06134 -0.4224 0.06806 -0.4211 0.07222 C -0.42084 0.07477 -0.42084 0.07732 -0.42032 0.0794 C -0.41993 0.08125 -0.41862 0.08218 -0.4181 0.0838 C -0.41615 0.08935 -0.41433 0.09514 -0.41289 0.10093 C -0.41224 0.10301 -0.40977 0.1132 -0.40912 0.11389 C -0.40808 0.11528 -0.40651 0.11389 -0.40534 0.11389 L -0.40378 0.11389 " pathEditMode="relative" rAng="0" ptsTypes="AAAAAAAAAAAAAAAAAAAAAAAAAAAAAAAAAAA">
                                      <p:cBhvr>
                                        <p:cTn id="20" dur="2000" fill="hold"/>
                                        <p:tgtEl>
                                          <p:spTgt spid="16"/>
                                        </p:tgtEl>
                                        <p:attrNameLst>
                                          <p:attrName>ppt_x</p:attrName>
                                          <p:attrName>ppt_y</p:attrName>
                                        </p:attrNameLst>
                                      </p:cBhvr>
                                      <p:rCtr x="-20937" y="4028"/>
                                    </p:animMotion>
                                  </p:childTnLst>
                                </p:cTn>
                              </p:par>
                              <p:par>
                                <p:cTn id="21" presetID="0" presetClass="path" presetSubtype="0" accel="50000" decel="50000" fill="hold" nodeType="withEffect">
                                  <p:stCondLst>
                                    <p:cond delay="0"/>
                                  </p:stCondLst>
                                  <p:childTnLst>
                                    <p:animMotion origin="layout" path="M -0.00026 0.03218 L -0.00026 0.03241 C -0.00273 0.0368 -0.00508 0.0419 -0.00755 0.04653 C -0.01042 0.05139 -0.0138 0.05532 -0.0164 0.06088 C -0.01745 0.06273 -0.01706 0.06597 -0.0181 0.06805 C -0.02331 0.07824 -0.02799 0.09051 -0.03502 0.09653 C -0.04088 0.10185 -0.047 0.10648 -0.05273 0.1125 C -0.06562 0.12593 -0.07239 0.13657 -0.08737 0.13958 C -0.09805 0.1419 -0.10898 0.14051 -0.11966 0.14097 C -0.1293 0.14583 -0.13385 0.14861 -0.14388 0.15255 C -0.14792 0.15417 -0.15195 0.15532 -0.15599 0.15694 C -0.19583 0.15486 -0.22305 0.15949 -0.25755 0.14815 C -0.2625 0.14653 -0.26719 0.14421 -0.27213 0.14259 C -0.27396 0.1419 -0.27591 0.14167 -0.27773 0.14097 L -0.31966 0.12662 C -0.32096 0.12569 -0.32226 0.12454 -0.3237 0.12384 C -0.32903 0.12083 -0.33047 0.12083 -0.33581 0.11968 C -0.34036 0.11713 -0.34479 0.11412 -0.34948 0.1125 C -0.35482 0.11042 -0.36028 0.11018 -0.36562 0.1081 C -0.37643 0.10393 -0.37617 0.1037 -0.38255 0.09815 C -0.38333 0.0956 -0.3845 0.09352 -0.38502 0.09097 C -0.38568 0.08727 -0.38528 0.0831 -0.38581 0.0794 C -0.38607 0.07685 -0.38698 0.07477 -0.38737 0.07222 C -0.38776 0.07037 -0.38776 0.06829 -0.38828 0.06643 C -0.38958 0.06111 -0.3918 0.05694 -0.39388 0.05231 C -0.39414 0.04977 -0.39427 0.04745 -0.39466 0.04514 C -0.39505 0.04259 -0.39583 0.04028 -0.39622 0.03796 C -0.39661 0.03634 -0.397 0.03518 -0.39713 0.03356 C -0.39739 0.01736 -0.39713 0.00116 -0.39713 -0.01505 L -0.39713 -0.01482 " pathEditMode="relative" rAng="0" ptsTypes="AAAAAAAAAAAAAAAAAAAAAAAAAAAAAA">
                                      <p:cBhvr>
                                        <p:cTn id="22" dur="2000" fill="hold"/>
                                        <p:tgtEl>
                                          <p:spTgt spid="17"/>
                                        </p:tgtEl>
                                        <p:attrNameLst>
                                          <p:attrName>ppt_x</p:attrName>
                                          <p:attrName>ppt_y</p:attrName>
                                        </p:attrNameLst>
                                      </p:cBhvr>
                                      <p:rCtr x="-19857" y="3866"/>
                                    </p:animMotion>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graphicFrame>
        <p:nvGraphicFramePr>
          <p:cNvPr id="15" name="Table 42">
            <a:extLst>
              <a:ext uri="{FF2B5EF4-FFF2-40B4-BE49-F238E27FC236}">
                <a16:creationId xmlns:a16="http://schemas.microsoft.com/office/drawing/2014/main" id="{284E63AD-572A-7803-B261-35CE20D17E4F}"/>
              </a:ext>
            </a:extLst>
          </p:cNvPr>
          <p:cNvGraphicFramePr>
            <a:graphicFrameLocks noGrp="1"/>
          </p:cNvGraphicFramePr>
          <p:nvPr/>
        </p:nvGraphicFramePr>
        <p:xfrm>
          <a:off x="995363" y="2697748"/>
          <a:ext cx="5592724" cy="3176016"/>
        </p:xfrm>
        <a:graphic>
          <a:graphicData uri="http://schemas.openxmlformats.org/drawingml/2006/table">
            <a:tbl>
              <a:tblPr firstRow="1" bandRow="1">
                <a:tableStyleId>{5C22544A-7EE6-4342-B048-85BDC9FD1C3A}</a:tableStyleId>
              </a:tblPr>
              <a:tblGrid>
                <a:gridCol w="1020724">
                  <a:extLst>
                    <a:ext uri="{9D8B030D-6E8A-4147-A177-3AD203B41FA5}">
                      <a16:colId xmlns:a16="http://schemas.microsoft.com/office/drawing/2014/main" val="3373961773"/>
                    </a:ext>
                  </a:extLst>
                </a:gridCol>
                <a:gridCol w="2286000">
                  <a:extLst>
                    <a:ext uri="{9D8B030D-6E8A-4147-A177-3AD203B41FA5}">
                      <a16:colId xmlns:a16="http://schemas.microsoft.com/office/drawing/2014/main" val="989418310"/>
                    </a:ext>
                  </a:extLst>
                </a:gridCol>
                <a:gridCol w="2286000">
                  <a:extLst>
                    <a:ext uri="{9D8B030D-6E8A-4147-A177-3AD203B41FA5}">
                      <a16:colId xmlns:a16="http://schemas.microsoft.com/office/drawing/2014/main" val="4081312663"/>
                    </a:ext>
                  </a:extLst>
                </a:gridCol>
              </a:tblGrid>
              <a:tr h="274320">
                <a:tc>
                  <a:txBody>
                    <a:bodyPr/>
                    <a:lstStyle/>
                    <a:p>
                      <a:r>
                        <a:rPr lang="en-US" sz="1000" dirty="0"/>
                        <a:t>ODIS Domain</a:t>
                      </a:r>
                    </a:p>
                  </a:txBody>
                  <a:tcPr marT="9144" marB="9144" anchor="ctr">
                    <a:lnL w="12700" cmpd="sng">
                      <a:noFill/>
                    </a:lnL>
                    <a:lnR w="12700" cmpd="sng">
                      <a:noFill/>
                    </a:lnR>
                    <a:lnT w="12700" cmpd="sng">
                      <a:noFill/>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Indicator Variable</a:t>
                      </a:r>
                    </a:p>
                  </a:txBody>
                  <a:tcPr marT="9144" marB="914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Data Source</a:t>
                      </a:r>
                    </a:p>
                  </a:txBody>
                  <a:tcPr marT="9144" marB="914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38D"/>
                    </a:solidFill>
                  </a:tcPr>
                </a:tc>
                <a:extLst>
                  <a:ext uri="{0D108BD9-81ED-4DB2-BD59-A6C34878D82A}">
                    <a16:rowId xmlns:a16="http://schemas.microsoft.com/office/drawing/2014/main" val="3238069976"/>
                  </a:ext>
                </a:extLst>
              </a:tr>
              <a:tr h="165591">
                <a:tc rowSpan="4">
                  <a:txBody>
                    <a:bodyPr/>
                    <a:lstStyle/>
                    <a:p>
                      <a:r>
                        <a:rPr lang="en-US" sz="1000" b="1" dirty="0">
                          <a:solidFill>
                            <a:schemeClr val="bg1"/>
                          </a:solidFill>
                        </a:rPr>
                        <a:t>Economic</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Unemployment</a:t>
                      </a:r>
                    </a:p>
                  </a:txBody>
                  <a:tcPr marT="9144" marB="9144" anchor="ctr">
                    <a:lnL w="12700" cmpd="sng">
                      <a:noFill/>
                    </a:lnL>
                    <a:lnR w="12700" cmpd="sng">
                      <a:noFill/>
                    </a:lnR>
                    <a:lnT w="12700" cap="flat" cmpd="sng" algn="ctr">
                      <a:no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t>Bureau of Labor Statistics</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4935805"/>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Poverty</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t>U.S. Census Bureau</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5357616"/>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Access to broadband internet</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101018"/>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Single-parent household</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t>County Health Rankings</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2638388"/>
                  </a:ext>
                </a:extLst>
              </a:tr>
              <a:tr h="165591">
                <a:tc rowSpan="3">
                  <a:txBody>
                    <a:bodyPr/>
                    <a:lstStyle/>
                    <a:p>
                      <a:r>
                        <a:rPr lang="en-US" sz="1000" b="1" dirty="0">
                          <a:solidFill>
                            <a:schemeClr val="bg1"/>
                          </a:solidFill>
                        </a:rPr>
                        <a:t>Education</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Education less than high school</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6014772"/>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Education 2 years of college or more</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7830385"/>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Linguistic isolation</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746356"/>
                  </a:ext>
                </a:extLst>
              </a:tr>
              <a:tr h="165591">
                <a:tc rowSpan="5">
                  <a:txBody>
                    <a:bodyPr/>
                    <a:lstStyle/>
                    <a:p>
                      <a:r>
                        <a:rPr lang="en-US" sz="1000" b="1" dirty="0">
                          <a:solidFill>
                            <a:schemeClr val="bg1"/>
                          </a:solidFill>
                        </a:rPr>
                        <a:t>Health</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Access to healthcare</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3119797"/>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Infant mortality rate</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County Health Rankings</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2698695"/>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SNAP recipients</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County Health Rankings</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5875154"/>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Low birth weight</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County Health Rankings</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3053619"/>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Lead exposure risk</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City Health Dashboard</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7784068"/>
                  </a:ext>
                </a:extLst>
              </a:tr>
              <a:tr h="165591">
                <a:tc rowSpan="3">
                  <a:txBody>
                    <a:bodyPr/>
                    <a:lstStyle/>
                    <a:p>
                      <a:r>
                        <a:rPr lang="en-US" sz="1000" b="1" dirty="0">
                          <a:solidFill>
                            <a:schemeClr val="bg1"/>
                          </a:solidFill>
                        </a:rPr>
                        <a:t>Housing</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000" dirty="0"/>
                        <a:t>Housing-vacancy rate</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505094"/>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Housing affordability</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 Census Bureau</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420778"/>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Park access</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City Health Dashboard</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593249"/>
                  </a:ext>
                </a:extLst>
              </a:tr>
              <a:tr h="165591">
                <a:tc rowSpan="2">
                  <a:txBody>
                    <a:bodyPr/>
                    <a:lstStyle/>
                    <a:p>
                      <a:r>
                        <a:rPr lang="en-US" sz="1000" b="1" dirty="0">
                          <a:solidFill>
                            <a:schemeClr val="bg1"/>
                          </a:solidFill>
                        </a:rPr>
                        <a:t>Crime</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Violent Crime</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County Health Rankings</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8825328"/>
                  </a:ext>
                </a:extLst>
              </a:tr>
              <a:tr h="165591">
                <a:tc vMerge="1">
                  <a:txBody>
                    <a:bodyPr/>
                    <a:lstStyle/>
                    <a:p>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38D"/>
                    </a:solidFill>
                  </a:tcPr>
                </a:tc>
                <a:tc>
                  <a:txBody>
                    <a:bodyPr/>
                    <a:lstStyle/>
                    <a:p>
                      <a:r>
                        <a:rPr lang="en-US" sz="1000" dirty="0"/>
                        <a:t>Incarceration rate</a:t>
                      </a:r>
                    </a:p>
                  </a:txBody>
                  <a:tcPr marT="9144" marB="9144" anchor="ctr">
                    <a:lnL w="12700" cmpd="sng">
                      <a:noFill/>
                    </a:lnL>
                    <a:lnR w="12700" cmpd="sng">
                      <a:noFill/>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Vera Institute of Justice</a:t>
                      </a:r>
                    </a:p>
                  </a:txBody>
                  <a:tcPr marT="9144" marB="9144" anchor="ctr">
                    <a:lnL w="12700" cmpd="sng">
                      <a:noFill/>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7258537"/>
                  </a:ext>
                </a:extLst>
              </a:tr>
            </a:tbl>
          </a:graphicData>
        </a:graphic>
      </p:graphicFrame>
      <p:sp>
        <p:nvSpPr>
          <p:cNvPr id="3" name="Text Placeholder 2">
            <a:extLst>
              <a:ext uri="{FF2B5EF4-FFF2-40B4-BE49-F238E27FC236}">
                <a16:creationId xmlns:a16="http://schemas.microsoft.com/office/drawing/2014/main" id="{05FBC360-1ADE-5115-48AA-41384C808007}"/>
              </a:ext>
            </a:extLst>
          </p:cNvPr>
          <p:cNvSpPr>
            <a:spLocks noGrp="1"/>
          </p:cNvSpPr>
          <p:nvPr>
            <p:ph type="body" sz="quarter" idx="4294967295"/>
          </p:nvPr>
        </p:nvSpPr>
        <p:spPr>
          <a:xfrm>
            <a:off x="1354382" y="1519525"/>
            <a:ext cx="8296275" cy="1296988"/>
          </a:xfrm>
        </p:spPr>
        <p:txBody>
          <a:bodyPr/>
          <a:lstStyle/>
          <a:p>
            <a:pPr>
              <a:spcBef>
                <a:spcPts val="600"/>
              </a:spcBef>
            </a:pPr>
            <a:r>
              <a:rPr lang="en-US" b="1" u="sng" dirty="0">
                <a:solidFill>
                  <a:srgbClr val="00338D"/>
                </a:solidFill>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Opportunity Index</a:t>
            </a:r>
            <a:endParaRPr lang="en-US" b="1" u="sng" dirty="0">
              <a:solidFill>
                <a:srgbClr val="00338D"/>
              </a:solidFill>
              <a:effectLst/>
              <a:ea typeface="Aptos" panose="020B0004020202020204" pitchFamily="34" charset="0"/>
              <a:cs typeface="Times New Roman" panose="02020603050405020304" pitchFamily="18" charset="0"/>
            </a:endParaRPr>
          </a:p>
          <a:p>
            <a:pPr>
              <a:spcBef>
                <a:spcPts val="600"/>
              </a:spcBef>
            </a:pPr>
            <a:r>
              <a:rPr lang="en-US" b="1" u="sng" dirty="0">
                <a:solidFill>
                  <a:srgbClr val="00338D"/>
                </a:solidFill>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Community Well-Being Index</a:t>
            </a:r>
            <a:endParaRPr lang="en-US" b="1" u="sng" dirty="0">
              <a:solidFill>
                <a:srgbClr val="00338D"/>
              </a:solidFill>
              <a:ea typeface="Aptos" panose="020B0004020202020204" pitchFamily="34" charset="0"/>
              <a:cs typeface="Times New Roman" panose="02020603050405020304" pitchFamily="18" charset="0"/>
            </a:endParaRPr>
          </a:p>
          <a:p>
            <a:pPr>
              <a:spcBef>
                <a:spcPts val="600"/>
              </a:spcBef>
            </a:pPr>
            <a:r>
              <a:rPr lang="en-US" b="1" u="sng" dirty="0">
                <a:solidFill>
                  <a:srgbClr val="00338D"/>
                </a:solidFill>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Community Opportunity Map</a:t>
            </a:r>
            <a:r>
              <a:rPr lang="en-US" b="1" dirty="0">
                <a:solidFill>
                  <a:srgbClr val="00338D"/>
                </a:solidFill>
                <a:ea typeface="Aptos" panose="020B0004020202020204" pitchFamily="34" charset="0"/>
                <a:cs typeface="Times New Roman" panose="02020603050405020304" pitchFamily="18" charset="0"/>
              </a:rPr>
              <a:t> </a:t>
            </a:r>
            <a:endParaRPr lang="en-US" b="1" i="1" dirty="0">
              <a:solidFill>
                <a:srgbClr val="00338D"/>
              </a:solidFill>
            </a:endParaRPr>
          </a:p>
        </p:txBody>
      </p:sp>
      <p:pic>
        <p:nvPicPr>
          <p:cNvPr id="7" name="Picture 6">
            <a:extLst>
              <a:ext uri="{FF2B5EF4-FFF2-40B4-BE49-F238E27FC236}">
                <a16:creationId xmlns:a16="http://schemas.microsoft.com/office/drawing/2014/main" id="{7238EE0D-6B03-F5BC-2CD1-9F6EE65CD186}"/>
              </a:ext>
            </a:extLst>
          </p:cNvPr>
          <p:cNvPicPr>
            <a:picLocks noChangeAspect="1"/>
          </p:cNvPicPr>
          <p:nvPr/>
        </p:nvPicPr>
        <p:blipFill>
          <a:blip r:embed="rId6"/>
          <a:stretch>
            <a:fillRect/>
          </a:stretch>
        </p:blipFill>
        <p:spPr>
          <a:xfrm>
            <a:off x="6689481" y="1937902"/>
            <a:ext cx="4510332" cy="3939023"/>
          </a:xfrm>
          <a:prstGeom prst="rect">
            <a:avLst/>
          </a:prstGeom>
        </p:spPr>
      </p:pic>
      <p:sp>
        <p:nvSpPr>
          <p:cNvPr id="10" name="Title 1">
            <a:extLst>
              <a:ext uri="{FF2B5EF4-FFF2-40B4-BE49-F238E27FC236}">
                <a16:creationId xmlns:a16="http://schemas.microsoft.com/office/drawing/2014/main" id="{B9259601-7C1B-CECD-F9BB-8797D7AEBA9C}"/>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The Open Data Index for Schools (ODIS)</a:t>
            </a:r>
          </a:p>
        </p:txBody>
      </p:sp>
      <p:sp>
        <p:nvSpPr>
          <p:cNvPr id="16" name="Text Placeholder 2">
            <a:extLst>
              <a:ext uri="{FF2B5EF4-FFF2-40B4-BE49-F238E27FC236}">
                <a16:creationId xmlns:a16="http://schemas.microsoft.com/office/drawing/2014/main" id="{2A6A5016-EA34-AA85-1F30-33239CF0603D}"/>
              </a:ext>
            </a:extLst>
          </p:cNvPr>
          <p:cNvSpPr txBox="1">
            <a:spLocks/>
          </p:cNvSpPr>
          <p:nvPr/>
        </p:nvSpPr>
        <p:spPr>
          <a:xfrm>
            <a:off x="995363" y="2399539"/>
            <a:ext cx="8777286" cy="121819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2pPr>
            <a:lvl3pPr marL="341313" indent="-1651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573088" indent="-2317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2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sz="1600" b="0" i="1" u="none" strike="noStrike" kern="1200" cap="none" spc="0" normalizeH="0" baseline="0" noProof="0" dirty="0">
              <a:ln>
                <a:noFill/>
              </a:ln>
              <a:solidFill>
                <a:srgbClr val="000000"/>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2CF81B2A-FAD9-653E-F23C-7E4AA0FC3AFF}"/>
              </a:ext>
            </a:extLst>
          </p:cNvPr>
          <p:cNvSpPr/>
          <p:nvPr/>
        </p:nvSpPr>
        <p:spPr>
          <a:xfrm>
            <a:off x="947448" y="1376815"/>
            <a:ext cx="528810" cy="44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338D"/>
                </a:solidFill>
                <a:effectLst/>
                <a:uLnTx/>
                <a:uFillTx/>
                <a:latin typeface="KPMG Bold"/>
                <a:ea typeface="+mn-ea"/>
                <a:cs typeface="+mn-cs"/>
              </a:rPr>
              <a:t>01</a:t>
            </a:r>
          </a:p>
        </p:txBody>
      </p:sp>
      <p:sp>
        <p:nvSpPr>
          <p:cNvPr id="20" name="Rectangle 19">
            <a:extLst>
              <a:ext uri="{FF2B5EF4-FFF2-40B4-BE49-F238E27FC236}">
                <a16:creationId xmlns:a16="http://schemas.microsoft.com/office/drawing/2014/main" id="{67E7E196-99EC-6EB8-F486-EBDAF7F52260}"/>
              </a:ext>
            </a:extLst>
          </p:cNvPr>
          <p:cNvSpPr/>
          <p:nvPr/>
        </p:nvSpPr>
        <p:spPr>
          <a:xfrm>
            <a:off x="947448" y="1784561"/>
            <a:ext cx="528810" cy="44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338D"/>
                </a:solidFill>
                <a:effectLst/>
                <a:uLnTx/>
                <a:uFillTx/>
                <a:latin typeface="KPMG Bold"/>
                <a:ea typeface="+mn-ea"/>
                <a:cs typeface="+mn-cs"/>
              </a:rPr>
              <a:t>02</a:t>
            </a:r>
          </a:p>
        </p:txBody>
      </p:sp>
      <p:sp>
        <p:nvSpPr>
          <p:cNvPr id="21" name="Rectangle 20">
            <a:extLst>
              <a:ext uri="{FF2B5EF4-FFF2-40B4-BE49-F238E27FC236}">
                <a16:creationId xmlns:a16="http://schemas.microsoft.com/office/drawing/2014/main" id="{BA1B4A50-CB4F-D45D-F1A6-48DD478EECA0}"/>
              </a:ext>
            </a:extLst>
          </p:cNvPr>
          <p:cNvSpPr/>
          <p:nvPr/>
        </p:nvSpPr>
        <p:spPr>
          <a:xfrm>
            <a:off x="947448" y="2159659"/>
            <a:ext cx="528810" cy="484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338D"/>
                </a:solidFill>
                <a:effectLst/>
                <a:uLnTx/>
                <a:uFillTx/>
                <a:latin typeface="KPMG Bold"/>
                <a:ea typeface="+mn-ea"/>
                <a:cs typeface="+mn-cs"/>
              </a:rPr>
              <a:t>03</a:t>
            </a:r>
          </a:p>
        </p:txBody>
      </p:sp>
    </p:spTree>
    <p:extLst>
      <p:ext uri="{BB962C8B-B14F-4D97-AF65-F5344CB8AC3E}">
        <p14:creationId xmlns:p14="http://schemas.microsoft.com/office/powerpoint/2010/main" val="358032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D897E7-46C0-5AB4-7591-FA2AA52A0D0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5FBC360-1ADE-5115-48AA-41384C808007}"/>
              </a:ext>
            </a:extLst>
          </p:cNvPr>
          <p:cNvSpPr>
            <a:spLocks noGrp="1"/>
          </p:cNvSpPr>
          <p:nvPr>
            <p:ph type="body" sz="quarter" idx="4294967295"/>
          </p:nvPr>
        </p:nvSpPr>
        <p:spPr>
          <a:xfrm>
            <a:off x="995363" y="1570038"/>
            <a:ext cx="8777288" cy="4548187"/>
          </a:xfrm>
        </p:spPr>
        <p:txBody>
          <a:bodyPr/>
          <a:lstStyle/>
          <a:p>
            <a:pPr marL="342900" indent="-342900">
              <a:buFont typeface="+mj-lt"/>
              <a:buAutoNum type="arabicPeriod"/>
            </a:pPr>
            <a:r>
              <a:rPr lang="en-US" dirty="0">
                <a:hlinkClick r:id="rId3"/>
              </a:rPr>
              <a:t>https://ash.naf.org/public/odis</a:t>
            </a:r>
            <a:endParaRPr lang="en-US" dirty="0"/>
          </a:p>
          <a:p>
            <a:pPr marL="342900" indent="-342900">
              <a:buFont typeface="+mj-lt"/>
              <a:buAutoNum type="arabicPeriod"/>
            </a:pPr>
            <a:r>
              <a:rPr lang="en-US" dirty="0"/>
              <a:t>State -&gt; Texas</a:t>
            </a:r>
          </a:p>
          <a:p>
            <a:pPr marL="342900" indent="-342900">
              <a:buFont typeface="+mj-lt"/>
              <a:buAutoNum type="arabicPeriod"/>
            </a:pPr>
            <a:r>
              <a:rPr lang="en-US" dirty="0"/>
              <a:t>County -&gt; Harris County (Not Houston County)</a:t>
            </a:r>
          </a:p>
          <a:p>
            <a:pPr marL="342900" indent="-342900">
              <a:buFont typeface="+mj-lt"/>
              <a:buAutoNum type="arabicPeriod"/>
            </a:pPr>
            <a:r>
              <a:rPr lang="en-US" dirty="0"/>
              <a:t>City -&gt;Houston</a:t>
            </a:r>
          </a:p>
          <a:p>
            <a:pPr marL="342900" indent="-342900">
              <a:buFont typeface="+mj-lt"/>
              <a:buAutoNum type="arabicPeriod"/>
            </a:pPr>
            <a:endParaRPr lang="en-US" i="1" dirty="0"/>
          </a:p>
          <a:p>
            <a:pPr marL="342900" indent="-342900">
              <a:buFont typeface="+mj-lt"/>
              <a:buAutoNum type="arabicPeriod"/>
            </a:pPr>
            <a:endParaRPr lang="en-US" i="1" dirty="0"/>
          </a:p>
          <a:p>
            <a:pPr marL="342900" indent="-342900">
              <a:buFont typeface="+mj-lt"/>
              <a:buAutoNum type="arabicPeriod"/>
            </a:pPr>
            <a:endParaRPr lang="en-US" i="1" dirty="0"/>
          </a:p>
          <a:p>
            <a:pPr marL="342900" indent="-342900">
              <a:buFont typeface="+mj-lt"/>
              <a:buAutoNum type="arabicPeriod"/>
            </a:pPr>
            <a:endParaRPr lang="en-US" dirty="0"/>
          </a:p>
          <a:p>
            <a:r>
              <a:rPr lang="en-US" dirty="0"/>
              <a:t>City of Houston, Texas = 122 unique 9-12</a:t>
            </a:r>
            <a:r>
              <a:rPr lang="en-US" baseline="30000" dirty="0"/>
              <a:t>th</a:t>
            </a:r>
            <a:r>
              <a:rPr lang="en-US" dirty="0"/>
              <a:t> grade</a:t>
            </a:r>
          </a:p>
          <a:p>
            <a:r>
              <a:rPr lang="en-US" dirty="0"/>
              <a:t>Public high school communities.</a:t>
            </a:r>
          </a:p>
          <a:p>
            <a:pPr marL="342900" indent="-342900">
              <a:buFont typeface="+mj-lt"/>
              <a:buAutoNum type="arabicPeriod"/>
            </a:pPr>
            <a:endParaRPr lang="en-US" i="1" dirty="0"/>
          </a:p>
        </p:txBody>
      </p:sp>
      <p:pic>
        <p:nvPicPr>
          <p:cNvPr id="5" name="Picture 4">
            <a:extLst>
              <a:ext uri="{FF2B5EF4-FFF2-40B4-BE49-F238E27FC236}">
                <a16:creationId xmlns:a16="http://schemas.microsoft.com/office/drawing/2014/main" id="{1F4EEE4D-3C0A-4FD6-956A-182081848D06}"/>
              </a:ext>
            </a:extLst>
          </p:cNvPr>
          <p:cNvPicPr>
            <a:picLocks noChangeAspect="1"/>
          </p:cNvPicPr>
          <p:nvPr/>
        </p:nvPicPr>
        <p:blipFill>
          <a:blip r:embed="rId4"/>
          <a:stretch>
            <a:fillRect/>
          </a:stretch>
        </p:blipFill>
        <p:spPr>
          <a:xfrm>
            <a:off x="5977719" y="1837789"/>
            <a:ext cx="5222094" cy="2828182"/>
          </a:xfrm>
          <a:prstGeom prst="rect">
            <a:avLst/>
          </a:prstGeom>
        </p:spPr>
      </p:pic>
      <p:pic>
        <p:nvPicPr>
          <p:cNvPr id="6" name="Picture 5">
            <a:extLst>
              <a:ext uri="{FF2B5EF4-FFF2-40B4-BE49-F238E27FC236}">
                <a16:creationId xmlns:a16="http://schemas.microsoft.com/office/drawing/2014/main" id="{708293E8-5761-610B-01C9-E9407026B57A}"/>
              </a:ext>
            </a:extLst>
          </p:cNvPr>
          <p:cNvPicPr>
            <a:picLocks noChangeAspect="1"/>
          </p:cNvPicPr>
          <p:nvPr/>
        </p:nvPicPr>
        <p:blipFill>
          <a:blip r:embed="rId5"/>
          <a:stretch>
            <a:fillRect/>
          </a:stretch>
        </p:blipFill>
        <p:spPr>
          <a:xfrm>
            <a:off x="1032493" y="2957918"/>
            <a:ext cx="4143375" cy="1057275"/>
          </a:xfrm>
          <a:prstGeom prst="rect">
            <a:avLst/>
          </a:prstGeom>
        </p:spPr>
      </p:pic>
      <p:sp>
        <p:nvSpPr>
          <p:cNvPr id="4" name="Title 3">
            <a:extLst>
              <a:ext uri="{FF2B5EF4-FFF2-40B4-BE49-F238E27FC236}">
                <a16:creationId xmlns:a16="http://schemas.microsoft.com/office/drawing/2014/main" id="{9AD951D1-771F-948E-1683-D9F5C1D81C6C}"/>
              </a:ext>
            </a:extLst>
          </p:cNvPr>
          <p:cNvSpPr txBox="1">
            <a:spLocks/>
          </p:cNvSpPr>
          <p:nvPr/>
        </p:nvSpPr>
        <p:spPr>
          <a:xfrm>
            <a:off x="995364"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338D"/>
                </a:solidFill>
                <a:effectLst/>
                <a:uLnTx/>
                <a:uFillTx/>
                <a:latin typeface="KPMG Bold"/>
                <a:ea typeface="+mj-ea"/>
                <a:cs typeface="+mj-cs"/>
              </a:rPr>
              <a:t>Examples of metrics</a:t>
            </a:r>
            <a:endParaRPr kumimoji="0" lang="en-US" sz="4400" b="0" i="0" u="none" strike="noStrike" kern="1200" cap="none" spc="0" normalizeH="0" baseline="0" noProof="0" dirty="0">
              <a:ln>
                <a:noFill/>
              </a:ln>
              <a:solidFill>
                <a:srgbClr val="00338D"/>
              </a:solidFill>
              <a:effectLst/>
              <a:uLnTx/>
              <a:uFillTx/>
              <a:latin typeface="KPMG Bold"/>
              <a:ea typeface="+mj-ea"/>
              <a:cs typeface="+mj-cs"/>
            </a:endParaRPr>
          </a:p>
        </p:txBody>
      </p:sp>
      <p:pic>
        <p:nvPicPr>
          <p:cNvPr id="7" name="Picture 6" descr="People discussing">
            <a:extLst>
              <a:ext uri="{FF2B5EF4-FFF2-40B4-BE49-F238E27FC236}">
                <a16:creationId xmlns:a16="http://schemas.microsoft.com/office/drawing/2014/main" id="{273509A3-FB8A-DA3B-8247-3DCC571926D6}"/>
              </a:ext>
            </a:extLst>
          </p:cNvPr>
          <p:cNvPicPr>
            <a:picLocks noChangeAspect="1"/>
          </p:cNvPicPr>
          <p:nvPr/>
        </p:nvPicPr>
        <p:blipFill rotWithShape="1">
          <a:blip r:embed="rId6">
            <a:extLst>
              <a:ext uri="{28A0092B-C50C-407E-A947-70E740481C1C}">
                <a14:useLocalDpi xmlns:a14="http://schemas.microsoft.com/office/drawing/2010/main" val="0"/>
              </a:ext>
            </a:extLst>
          </a:blip>
          <a:srcRect l="10060" t="43304" r="4677" b="43304"/>
          <a:stretch/>
        </p:blipFill>
        <p:spPr>
          <a:xfrm flipH="1">
            <a:off x="-3176" y="0"/>
            <a:ext cx="12192001" cy="1330325"/>
          </a:xfrm>
          <a:prstGeom prst="rect">
            <a:avLst/>
          </a:prstGeom>
        </p:spPr>
      </p:pic>
      <p:sp>
        <p:nvSpPr>
          <p:cNvPr id="8" name="Rectangle 7">
            <a:extLst>
              <a:ext uri="{FF2B5EF4-FFF2-40B4-BE49-F238E27FC236}">
                <a16:creationId xmlns:a16="http://schemas.microsoft.com/office/drawing/2014/main" id="{42FC132F-A82F-FB92-E206-6EB634C676C5}"/>
              </a:ext>
            </a:extLst>
          </p:cNvPr>
          <p:cNvSpPr/>
          <p:nvPr/>
        </p:nvSpPr>
        <p:spPr>
          <a:xfrm rot="5400000">
            <a:off x="5429248" y="-5429248"/>
            <a:ext cx="1330327" cy="12188825"/>
          </a:xfrm>
          <a:prstGeom prst="rect">
            <a:avLst/>
          </a:prstGeom>
          <a:gradFill>
            <a:gsLst>
              <a:gs pos="0">
                <a:srgbClr val="32B04A">
                  <a:alpha val="51000"/>
                </a:srgbClr>
              </a:gs>
              <a:gs pos="100000">
                <a:srgbClr val="006A4F">
                  <a:alpha val="9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9" name="Title 1">
            <a:extLst>
              <a:ext uri="{FF2B5EF4-FFF2-40B4-BE49-F238E27FC236}">
                <a16:creationId xmlns:a16="http://schemas.microsoft.com/office/drawing/2014/main" id="{CC857F5A-5E8C-979C-0AF1-EFAA86FBE77D}"/>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Let’s Walk Through A Use Case </a:t>
            </a:r>
          </a:p>
        </p:txBody>
      </p:sp>
      <p:pic>
        <p:nvPicPr>
          <p:cNvPr id="10" name="Picture 9" descr="A black and white logo&#10;&#10;Description automatically generated">
            <a:extLst>
              <a:ext uri="{FF2B5EF4-FFF2-40B4-BE49-F238E27FC236}">
                <a16:creationId xmlns:a16="http://schemas.microsoft.com/office/drawing/2014/main" id="{9EAFFE4E-A49F-3C8D-E83F-9B1BA911BC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9719" y="422922"/>
            <a:ext cx="926918" cy="421933"/>
          </a:xfrm>
          <a:prstGeom prst="rect">
            <a:avLst/>
          </a:prstGeom>
        </p:spPr>
      </p:pic>
      <p:sp>
        <p:nvSpPr>
          <p:cNvPr id="11" name="Rectangle 10">
            <a:extLst>
              <a:ext uri="{FF2B5EF4-FFF2-40B4-BE49-F238E27FC236}">
                <a16:creationId xmlns:a16="http://schemas.microsoft.com/office/drawing/2014/main" id="{940156F2-8CD6-91DB-2E87-D8A26607B061}"/>
              </a:ext>
            </a:extLst>
          </p:cNvPr>
          <p:cNvSpPr/>
          <p:nvPr/>
        </p:nvSpPr>
        <p:spPr>
          <a:xfrm>
            <a:off x="-3176" y="1299990"/>
            <a:ext cx="12195176" cy="71999"/>
          </a:xfrm>
          <a:prstGeom prst="rect">
            <a:avLst/>
          </a:prstGeom>
          <a:gradFill flip="none" rotWithShape="1">
            <a:gsLst>
              <a:gs pos="100000">
                <a:srgbClr val="7213EA"/>
              </a:gs>
              <a:gs pos="0">
                <a:srgbClr val="1E4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4895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78BCA22-CDB4-A77D-B2BA-7FC565A286E9}"/>
              </a:ext>
            </a:extLst>
          </p:cNvPr>
          <p:cNvPicPr>
            <a:picLocks noChangeAspect="1"/>
          </p:cNvPicPr>
          <p:nvPr/>
        </p:nvPicPr>
        <p:blipFill rotWithShape="1">
          <a:blip r:embed="rId3"/>
          <a:srcRect t="38426" b="30592"/>
          <a:stretch/>
        </p:blipFill>
        <p:spPr>
          <a:xfrm>
            <a:off x="213868" y="1612259"/>
            <a:ext cx="5302232" cy="2087382"/>
          </a:xfrm>
          <a:prstGeom prst="rect">
            <a:avLst/>
          </a:prstGeom>
        </p:spPr>
      </p:pic>
      <p:pic>
        <p:nvPicPr>
          <p:cNvPr id="5" name="Picture 4">
            <a:extLst>
              <a:ext uri="{FF2B5EF4-FFF2-40B4-BE49-F238E27FC236}">
                <a16:creationId xmlns:a16="http://schemas.microsoft.com/office/drawing/2014/main" id="{EBF4BCA5-80F5-3528-BC80-912404E4F4B7}"/>
              </a:ext>
            </a:extLst>
          </p:cNvPr>
          <p:cNvPicPr>
            <a:picLocks noChangeAspect="1"/>
          </p:cNvPicPr>
          <p:nvPr/>
        </p:nvPicPr>
        <p:blipFill rotWithShape="1">
          <a:blip r:embed="rId3"/>
          <a:srcRect t="7694" b="62332"/>
          <a:stretch/>
        </p:blipFill>
        <p:spPr>
          <a:xfrm>
            <a:off x="319078" y="3877826"/>
            <a:ext cx="5091812" cy="1939319"/>
          </a:xfrm>
          <a:prstGeom prst="rect">
            <a:avLst/>
          </a:prstGeom>
        </p:spPr>
      </p:pic>
      <p:grpSp>
        <p:nvGrpSpPr>
          <p:cNvPr id="10" name="Group 9">
            <a:extLst>
              <a:ext uri="{FF2B5EF4-FFF2-40B4-BE49-F238E27FC236}">
                <a16:creationId xmlns:a16="http://schemas.microsoft.com/office/drawing/2014/main" id="{435D17DD-5BA4-6381-8B5B-AE00687A5DFD}"/>
              </a:ext>
            </a:extLst>
          </p:cNvPr>
          <p:cNvGrpSpPr/>
          <p:nvPr/>
        </p:nvGrpSpPr>
        <p:grpSpPr>
          <a:xfrm>
            <a:off x="6591478" y="3741133"/>
            <a:ext cx="4738673" cy="1871391"/>
            <a:chOff x="7883314" y="4727137"/>
            <a:chExt cx="3950705" cy="1526770"/>
          </a:xfrm>
        </p:grpSpPr>
        <p:pic>
          <p:nvPicPr>
            <p:cNvPr id="7" name="Picture 6">
              <a:extLst>
                <a:ext uri="{FF2B5EF4-FFF2-40B4-BE49-F238E27FC236}">
                  <a16:creationId xmlns:a16="http://schemas.microsoft.com/office/drawing/2014/main" id="{54FFE5AD-7572-62FA-84EC-2314EC28052A}"/>
                </a:ext>
              </a:extLst>
            </p:cNvPr>
            <p:cNvPicPr>
              <a:picLocks noChangeAspect="1"/>
            </p:cNvPicPr>
            <p:nvPr/>
          </p:nvPicPr>
          <p:blipFill rotWithShape="1">
            <a:blip r:embed="rId3"/>
            <a:srcRect t="70026"/>
            <a:stretch/>
          </p:blipFill>
          <p:spPr>
            <a:xfrm>
              <a:off x="7883314" y="4749201"/>
              <a:ext cx="3950705" cy="1504706"/>
            </a:xfrm>
            <a:prstGeom prst="rect">
              <a:avLst/>
            </a:prstGeom>
          </p:spPr>
        </p:pic>
        <p:sp>
          <p:nvSpPr>
            <p:cNvPr id="9" name="Rectangle 8">
              <a:extLst>
                <a:ext uri="{FF2B5EF4-FFF2-40B4-BE49-F238E27FC236}">
                  <a16:creationId xmlns:a16="http://schemas.microsoft.com/office/drawing/2014/main" id="{F2B85F91-2B70-DC5D-74C7-0821C60021BB}"/>
                </a:ext>
              </a:extLst>
            </p:cNvPr>
            <p:cNvSpPr/>
            <p:nvPr/>
          </p:nvSpPr>
          <p:spPr>
            <a:xfrm>
              <a:off x="7901609" y="4727137"/>
              <a:ext cx="3846393" cy="15047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grpSp>
      <p:pic>
        <p:nvPicPr>
          <p:cNvPr id="12" name="Picture 11" descr="A qr code with a logo&#10;&#10;Description automatically generated">
            <a:extLst>
              <a:ext uri="{FF2B5EF4-FFF2-40B4-BE49-F238E27FC236}">
                <a16:creationId xmlns:a16="http://schemas.microsoft.com/office/drawing/2014/main" id="{A726F416-B4A6-D1A2-33DA-BCC726B466E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52187" y="1472418"/>
            <a:ext cx="1644450" cy="1644450"/>
          </a:xfrm>
          <a:prstGeom prst="rect">
            <a:avLst/>
          </a:prstGeom>
        </p:spPr>
      </p:pic>
      <p:sp>
        <p:nvSpPr>
          <p:cNvPr id="15" name="Title 1">
            <a:extLst>
              <a:ext uri="{FF2B5EF4-FFF2-40B4-BE49-F238E27FC236}">
                <a16:creationId xmlns:a16="http://schemas.microsoft.com/office/drawing/2014/main" id="{C09287D3-6146-1C73-14BA-33C7F2909A14}"/>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Interpreting ODIS</a:t>
            </a:r>
          </a:p>
        </p:txBody>
      </p:sp>
    </p:spTree>
    <p:extLst>
      <p:ext uri="{BB962C8B-B14F-4D97-AF65-F5344CB8AC3E}">
        <p14:creationId xmlns:p14="http://schemas.microsoft.com/office/powerpoint/2010/main" val="121318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01577E1-3667-CCC3-C38F-D5865A51C598}"/>
              </a:ext>
            </a:extLst>
          </p:cNvPr>
          <p:cNvPicPr>
            <a:picLocks noChangeAspect="1"/>
          </p:cNvPicPr>
          <p:nvPr/>
        </p:nvPicPr>
        <p:blipFill>
          <a:blip r:embed="rId3"/>
          <a:stretch>
            <a:fillRect/>
          </a:stretch>
        </p:blipFill>
        <p:spPr>
          <a:xfrm>
            <a:off x="992187" y="1715219"/>
            <a:ext cx="10207626" cy="3427561"/>
          </a:xfrm>
          <a:prstGeom prst="rect">
            <a:avLst/>
          </a:prstGeom>
        </p:spPr>
      </p:pic>
      <p:sp>
        <p:nvSpPr>
          <p:cNvPr id="9" name="Title 1">
            <a:extLst>
              <a:ext uri="{FF2B5EF4-FFF2-40B4-BE49-F238E27FC236}">
                <a16:creationId xmlns:a16="http://schemas.microsoft.com/office/drawing/2014/main" id="{7A65D01B-8FA2-61B1-25A0-244C432A6BF7}"/>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Houston, TX</a:t>
            </a:r>
          </a:p>
        </p:txBody>
      </p:sp>
    </p:spTree>
    <p:extLst>
      <p:ext uri="{BB962C8B-B14F-4D97-AF65-F5344CB8AC3E}">
        <p14:creationId xmlns:p14="http://schemas.microsoft.com/office/powerpoint/2010/main" val="2383884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C29F25F-96F8-1E42-C906-BF60E0D5EA3F}"/>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Aldine High School Community</a:t>
            </a:r>
          </a:p>
        </p:txBody>
      </p:sp>
      <p:pic>
        <p:nvPicPr>
          <p:cNvPr id="4" name="Picture 3">
            <a:extLst>
              <a:ext uri="{FF2B5EF4-FFF2-40B4-BE49-F238E27FC236}">
                <a16:creationId xmlns:a16="http://schemas.microsoft.com/office/drawing/2014/main" id="{B344B97D-31AE-BE2B-A3C8-79AD7D5A38AB}"/>
              </a:ext>
            </a:extLst>
          </p:cNvPr>
          <p:cNvPicPr>
            <a:picLocks noChangeAspect="1"/>
          </p:cNvPicPr>
          <p:nvPr/>
        </p:nvPicPr>
        <p:blipFill>
          <a:blip r:embed="rId3"/>
          <a:stretch>
            <a:fillRect/>
          </a:stretch>
        </p:blipFill>
        <p:spPr>
          <a:xfrm>
            <a:off x="962707" y="1521291"/>
            <a:ext cx="8213950" cy="4428097"/>
          </a:xfrm>
          <a:prstGeom prst="rect">
            <a:avLst/>
          </a:prstGeom>
        </p:spPr>
      </p:pic>
    </p:spTree>
    <p:extLst>
      <p:ext uri="{BB962C8B-B14F-4D97-AF65-F5344CB8AC3E}">
        <p14:creationId xmlns:p14="http://schemas.microsoft.com/office/powerpoint/2010/main" val="2542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F1890D5-5D9B-1FB9-70A6-C60490160091}"/>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Aldine High School Community</a:t>
            </a:r>
          </a:p>
        </p:txBody>
      </p:sp>
      <p:pic>
        <p:nvPicPr>
          <p:cNvPr id="5" name="Picture 4">
            <a:extLst>
              <a:ext uri="{FF2B5EF4-FFF2-40B4-BE49-F238E27FC236}">
                <a16:creationId xmlns:a16="http://schemas.microsoft.com/office/drawing/2014/main" id="{66EA1C33-8E4B-8BC0-B16E-AA226308EEA3}"/>
              </a:ext>
            </a:extLst>
          </p:cNvPr>
          <p:cNvPicPr>
            <a:picLocks noChangeAspect="1"/>
          </p:cNvPicPr>
          <p:nvPr/>
        </p:nvPicPr>
        <p:blipFill>
          <a:blip r:embed="rId3"/>
          <a:stretch>
            <a:fillRect/>
          </a:stretch>
        </p:blipFill>
        <p:spPr>
          <a:xfrm>
            <a:off x="939008" y="1466536"/>
            <a:ext cx="6800735" cy="4363898"/>
          </a:xfrm>
          <a:prstGeom prst="rect">
            <a:avLst/>
          </a:prstGeom>
        </p:spPr>
      </p:pic>
    </p:spTree>
    <p:extLst>
      <p:ext uri="{BB962C8B-B14F-4D97-AF65-F5344CB8AC3E}">
        <p14:creationId xmlns:p14="http://schemas.microsoft.com/office/powerpoint/2010/main" val="369655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5C143238-670E-6C94-ED7C-3F260911D546}"/>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Comparing to National Data</a:t>
            </a:r>
          </a:p>
        </p:txBody>
      </p:sp>
      <p:pic>
        <p:nvPicPr>
          <p:cNvPr id="3" name="Picture 2">
            <a:extLst>
              <a:ext uri="{FF2B5EF4-FFF2-40B4-BE49-F238E27FC236}">
                <a16:creationId xmlns:a16="http://schemas.microsoft.com/office/drawing/2014/main" id="{20276A13-50E9-F5B3-55B0-CACE2808BFEE}"/>
              </a:ext>
            </a:extLst>
          </p:cNvPr>
          <p:cNvPicPr>
            <a:picLocks noChangeAspect="1"/>
          </p:cNvPicPr>
          <p:nvPr/>
        </p:nvPicPr>
        <p:blipFill rotWithShape="1">
          <a:blip r:embed="rId3"/>
          <a:srcRect t="73815"/>
          <a:stretch/>
        </p:blipFill>
        <p:spPr>
          <a:xfrm>
            <a:off x="874387" y="2591749"/>
            <a:ext cx="8663115" cy="2686425"/>
          </a:xfrm>
          <a:prstGeom prst="rect">
            <a:avLst/>
          </a:prstGeom>
        </p:spPr>
      </p:pic>
      <p:pic>
        <p:nvPicPr>
          <p:cNvPr id="5" name="Picture 4" descr="A qr code with a logo&#10;&#10;Description automatically generated">
            <a:extLst>
              <a:ext uri="{FF2B5EF4-FFF2-40B4-BE49-F238E27FC236}">
                <a16:creationId xmlns:a16="http://schemas.microsoft.com/office/drawing/2014/main" id="{5F6C6A2D-33AE-E673-0109-733D10B8F8A5}"/>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73163" y="1424534"/>
            <a:ext cx="1644450" cy="1644450"/>
          </a:xfrm>
          <a:prstGeom prst="rect">
            <a:avLst/>
          </a:prstGeom>
        </p:spPr>
      </p:pic>
    </p:spTree>
    <p:extLst>
      <p:ext uri="{BB962C8B-B14F-4D97-AF65-F5344CB8AC3E}">
        <p14:creationId xmlns:p14="http://schemas.microsoft.com/office/powerpoint/2010/main" val="67664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CF289-D9F1-F5B1-52ED-E4C927F45CF7}"/>
              </a:ext>
            </a:extLst>
          </p:cNvPr>
          <p:cNvSpPr>
            <a:spLocks noGrp="1"/>
          </p:cNvSpPr>
          <p:nvPr>
            <p:ph type="title"/>
          </p:nvPr>
        </p:nvSpPr>
        <p:spPr/>
        <p:txBody>
          <a:bodyPr/>
          <a:lstStyle/>
          <a:p>
            <a:r>
              <a:rPr lang="en-US" dirty="0"/>
              <a:t>Introduction</a:t>
            </a:r>
          </a:p>
        </p:txBody>
      </p:sp>
      <p:sp>
        <p:nvSpPr>
          <p:cNvPr id="7" name="Rectangle 6">
            <a:extLst>
              <a:ext uri="{FF2B5EF4-FFF2-40B4-BE49-F238E27FC236}">
                <a16:creationId xmlns:a16="http://schemas.microsoft.com/office/drawing/2014/main" id="{F239A61F-3641-440E-3FE2-59EC703AF6EA}"/>
              </a:ext>
            </a:extLst>
          </p:cNvPr>
          <p:cNvSpPr/>
          <p:nvPr/>
        </p:nvSpPr>
        <p:spPr>
          <a:xfrm>
            <a:off x="0" y="2491992"/>
            <a:ext cx="11199813" cy="3384934"/>
          </a:xfrm>
          <a:prstGeom prst="rect">
            <a:avLst/>
          </a:prstGeom>
          <a:solidFill>
            <a:srgbClr val="00338D"/>
          </a:solidFill>
          <a:ln w="127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sp>
        <p:nvSpPr>
          <p:cNvPr id="8" name="Rectangle 7">
            <a:extLst>
              <a:ext uri="{FF2B5EF4-FFF2-40B4-BE49-F238E27FC236}">
                <a16:creationId xmlns:a16="http://schemas.microsoft.com/office/drawing/2014/main" id="{2CF385AD-33E3-20B1-2385-B9FDD555AD2D}"/>
              </a:ext>
            </a:extLst>
          </p:cNvPr>
          <p:cNvSpPr/>
          <p:nvPr/>
        </p:nvSpPr>
        <p:spPr>
          <a:xfrm>
            <a:off x="7152920" y="1416818"/>
            <a:ext cx="2250831" cy="2481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10" name="Rectangle 9">
            <a:extLst>
              <a:ext uri="{FF2B5EF4-FFF2-40B4-BE49-F238E27FC236}">
                <a16:creationId xmlns:a16="http://schemas.microsoft.com/office/drawing/2014/main" id="{07C73DE9-CA86-37B6-7119-9F178CD3F0F6}"/>
              </a:ext>
            </a:extLst>
          </p:cNvPr>
          <p:cNvSpPr/>
          <p:nvPr/>
        </p:nvSpPr>
        <p:spPr>
          <a:xfrm>
            <a:off x="2788249" y="1416818"/>
            <a:ext cx="2250831" cy="2481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11" name="Text Placeholder 4">
            <a:extLst>
              <a:ext uri="{FF2B5EF4-FFF2-40B4-BE49-F238E27FC236}">
                <a16:creationId xmlns:a16="http://schemas.microsoft.com/office/drawing/2014/main" id="{F673C413-E0E0-B6C3-4A0F-1CD646D58143}"/>
              </a:ext>
            </a:extLst>
          </p:cNvPr>
          <p:cNvSpPr txBox="1">
            <a:spLocks/>
          </p:cNvSpPr>
          <p:nvPr/>
        </p:nvSpPr>
        <p:spPr>
          <a:xfrm>
            <a:off x="2788249" y="3981966"/>
            <a:ext cx="2552700" cy="149701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2800" dirty="0">
                <a:solidFill>
                  <a:schemeClr val="bg1"/>
                </a:solidFill>
                <a:latin typeface="+mj-lt"/>
              </a:rPr>
              <a:t>Jennifer Gibbs, </a:t>
            </a:r>
          </a:p>
          <a:p>
            <a:r>
              <a:rPr lang="en-US" sz="1400" dirty="0">
                <a:solidFill>
                  <a:schemeClr val="bg1"/>
                </a:solidFill>
              </a:rPr>
              <a:t>Associate Director, Corporate Impact, KPMG</a:t>
            </a:r>
          </a:p>
        </p:txBody>
      </p:sp>
      <p:sp>
        <p:nvSpPr>
          <p:cNvPr id="12" name="Text Placeholder 5">
            <a:extLst>
              <a:ext uri="{FF2B5EF4-FFF2-40B4-BE49-F238E27FC236}">
                <a16:creationId xmlns:a16="http://schemas.microsoft.com/office/drawing/2014/main" id="{965FBFE5-FA05-4E2A-ABC8-1CF10C99E83B}"/>
              </a:ext>
            </a:extLst>
          </p:cNvPr>
          <p:cNvSpPr txBox="1">
            <a:spLocks/>
          </p:cNvSpPr>
          <p:nvPr/>
        </p:nvSpPr>
        <p:spPr>
          <a:xfrm>
            <a:off x="7152920" y="3981966"/>
            <a:ext cx="2551112" cy="128905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2800" dirty="0">
                <a:solidFill>
                  <a:schemeClr val="bg1"/>
                </a:solidFill>
                <a:latin typeface="+mj-lt"/>
                <a:cs typeface="Arial" panose="020B0604020202020204" pitchFamily="34" charset="0"/>
              </a:rPr>
              <a:t>Nicholas Minar,  Ph.D.</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Director of Research and Reporting, NAF</a:t>
            </a:r>
          </a:p>
          <a:p>
            <a:endParaRPr lang="en-US" sz="1400" dirty="0">
              <a:solidFill>
                <a:schemeClr val="bg1"/>
              </a:solidFill>
            </a:endParaRPr>
          </a:p>
        </p:txBody>
      </p:sp>
      <p:pic>
        <p:nvPicPr>
          <p:cNvPr id="13" name="Picture 12" descr="A person with a beard smiling&#10;&#10;Description automatically generated">
            <a:extLst>
              <a:ext uri="{FF2B5EF4-FFF2-40B4-BE49-F238E27FC236}">
                <a16:creationId xmlns:a16="http://schemas.microsoft.com/office/drawing/2014/main" id="{C16D8A64-86FE-FC2B-5383-1A28B315A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636" y="1521244"/>
            <a:ext cx="2057400" cy="2286000"/>
          </a:xfrm>
          <a:prstGeom prst="rect">
            <a:avLst/>
          </a:prstGeom>
        </p:spPr>
      </p:pic>
      <p:pic>
        <p:nvPicPr>
          <p:cNvPr id="14" name="Picture 13" descr="A person smiling for a picture&#10;&#10;Description automatically generated">
            <a:extLst>
              <a:ext uri="{FF2B5EF4-FFF2-40B4-BE49-F238E27FC236}">
                <a16:creationId xmlns:a16="http://schemas.microsoft.com/office/drawing/2014/main" id="{C3B9F158-CAEB-39E0-082E-623495917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964" y="1514789"/>
            <a:ext cx="2057400" cy="2286000"/>
          </a:xfrm>
          <a:prstGeom prst="rect">
            <a:avLst/>
          </a:prstGeom>
        </p:spPr>
      </p:pic>
    </p:spTree>
    <p:extLst>
      <p:ext uri="{BB962C8B-B14F-4D97-AF65-F5344CB8AC3E}">
        <p14:creationId xmlns:p14="http://schemas.microsoft.com/office/powerpoint/2010/main" val="3676078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C807A9EA-E711-A4D5-3373-C24D205D259C}"/>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Comparing to National Data</a:t>
            </a:r>
          </a:p>
        </p:txBody>
      </p:sp>
      <p:pic>
        <p:nvPicPr>
          <p:cNvPr id="3" name="Picture 2">
            <a:extLst>
              <a:ext uri="{FF2B5EF4-FFF2-40B4-BE49-F238E27FC236}">
                <a16:creationId xmlns:a16="http://schemas.microsoft.com/office/drawing/2014/main" id="{20276A13-50E9-F5B3-55B0-CACE2808BFEE}"/>
              </a:ext>
            </a:extLst>
          </p:cNvPr>
          <p:cNvPicPr>
            <a:picLocks noChangeAspect="1"/>
          </p:cNvPicPr>
          <p:nvPr/>
        </p:nvPicPr>
        <p:blipFill rotWithShape="1">
          <a:blip r:embed="rId3"/>
          <a:srcRect t="73815"/>
          <a:stretch/>
        </p:blipFill>
        <p:spPr>
          <a:xfrm>
            <a:off x="5440100" y="2592233"/>
            <a:ext cx="6751899" cy="2093758"/>
          </a:xfrm>
          <a:prstGeom prst="rect">
            <a:avLst/>
          </a:prstGeom>
        </p:spPr>
      </p:pic>
      <p:pic>
        <p:nvPicPr>
          <p:cNvPr id="5" name="Picture 4">
            <a:extLst>
              <a:ext uri="{FF2B5EF4-FFF2-40B4-BE49-F238E27FC236}">
                <a16:creationId xmlns:a16="http://schemas.microsoft.com/office/drawing/2014/main" id="{E1941029-46C0-3FC0-DB55-030136EDA2EB}"/>
              </a:ext>
            </a:extLst>
          </p:cNvPr>
          <p:cNvPicPr>
            <a:picLocks noChangeAspect="1"/>
          </p:cNvPicPr>
          <p:nvPr/>
        </p:nvPicPr>
        <p:blipFill>
          <a:blip r:embed="rId4"/>
          <a:stretch>
            <a:fillRect/>
          </a:stretch>
        </p:blipFill>
        <p:spPr>
          <a:xfrm>
            <a:off x="80996" y="2145175"/>
            <a:ext cx="5359104" cy="2916700"/>
          </a:xfrm>
          <a:prstGeom prst="rect">
            <a:avLst/>
          </a:prstGeom>
        </p:spPr>
      </p:pic>
      <p:sp>
        <p:nvSpPr>
          <p:cNvPr id="7" name="Rectangle 6">
            <a:extLst>
              <a:ext uri="{FF2B5EF4-FFF2-40B4-BE49-F238E27FC236}">
                <a16:creationId xmlns:a16="http://schemas.microsoft.com/office/drawing/2014/main" id="{364040C0-6E06-D8CE-997F-593F9913BB84}"/>
              </a:ext>
            </a:extLst>
          </p:cNvPr>
          <p:cNvSpPr/>
          <p:nvPr/>
        </p:nvSpPr>
        <p:spPr>
          <a:xfrm>
            <a:off x="2975933" y="2145175"/>
            <a:ext cx="1419225" cy="82391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Arrow: Bent 7">
            <a:extLst>
              <a:ext uri="{FF2B5EF4-FFF2-40B4-BE49-F238E27FC236}">
                <a16:creationId xmlns:a16="http://schemas.microsoft.com/office/drawing/2014/main" id="{F092C06D-2922-E814-35CD-1DC09190F69C}"/>
              </a:ext>
            </a:extLst>
          </p:cNvPr>
          <p:cNvSpPr/>
          <p:nvPr/>
        </p:nvSpPr>
        <p:spPr>
          <a:xfrm rot="5400000">
            <a:off x="6584438" y="368827"/>
            <a:ext cx="517940" cy="4376608"/>
          </a:xfrm>
          <a:prstGeom prst="ben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F6BB68B4-55BA-932C-663B-7AF69D341FD4}"/>
              </a:ext>
            </a:extLst>
          </p:cNvPr>
          <p:cNvSpPr/>
          <p:nvPr/>
        </p:nvSpPr>
        <p:spPr>
          <a:xfrm>
            <a:off x="4122181" y="3705304"/>
            <a:ext cx="1419225" cy="30361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Arrow: Bent 9">
            <a:extLst>
              <a:ext uri="{FF2B5EF4-FFF2-40B4-BE49-F238E27FC236}">
                <a16:creationId xmlns:a16="http://schemas.microsoft.com/office/drawing/2014/main" id="{4CD3EC31-7151-2ADD-D9BC-5D64C82924B6}"/>
              </a:ext>
            </a:extLst>
          </p:cNvPr>
          <p:cNvSpPr/>
          <p:nvPr/>
        </p:nvSpPr>
        <p:spPr>
          <a:xfrm rot="5400000" flipH="1">
            <a:off x="7170095" y="2292905"/>
            <a:ext cx="396118" cy="3472518"/>
          </a:xfrm>
          <a:prstGeom prst="bentArrow">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Star: 5 Points 3">
            <a:extLst>
              <a:ext uri="{FF2B5EF4-FFF2-40B4-BE49-F238E27FC236}">
                <a16:creationId xmlns:a16="http://schemas.microsoft.com/office/drawing/2014/main" id="{B23D3346-AB47-F351-B7A9-0549D41FDA53}"/>
              </a:ext>
            </a:extLst>
          </p:cNvPr>
          <p:cNvSpPr/>
          <p:nvPr/>
        </p:nvSpPr>
        <p:spPr>
          <a:xfrm>
            <a:off x="11775338" y="4292599"/>
            <a:ext cx="335666" cy="335665"/>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sp>
        <p:nvSpPr>
          <p:cNvPr id="11" name="Star: 5 Points 10">
            <a:extLst>
              <a:ext uri="{FF2B5EF4-FFF2-40B4-BE49-F238E27FC236}">
                <a16:creationId xmlns:a16="http://schemas.microsoft.com/office/drawing/2014/main" id="{BAC6FAFE-7245-0A15-1D27-E145037E27BA}"/>
              </a:ext>
            </a:extLst>
          </p:cNvPr>
          <p:cNvSpPr/>
          <p:nvPr/>
        </p:nvSpPr>
        <p:spPr>
          <a:xfrm>
            <a:off x="11215560" y="4292599"/>
            <a:ext cx="335666" cy="335665"/>
          </a:xfrm>
          <a:prstGeom prst="star5">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4863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4"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276A13-50E9-F5B3-55B0-CACE2808BFEE}"/>
              </a:ext>
            </a:extLst>
          </p:cNvPr>
          <p:cNvPicPr>
            <a:picLocks noChangeAspect="1"/>
          </p:cNvPicPr>
          <p:nvPr/>
        </p:nvPicPr>
        <p:blipFill rotWithShape="1">
          <a:blip r:embed="rId3"/>
          <a:srcRect t="73815"/>
          <a:stretch/>
        </p:blipFill>
        <p:spPr>
          <a:xfrm>
            <a:off x="5440100" y="2592233"/>
            <a:ext cx="6751899" cy="2093758"/>
          </a:xfrm>
          <a:prstGeom prst="rect">
            <a:avLst/>
          </a:prstGeom>
        </p:spPr>
      </p:pic>
      <p:pic>
        <p:nvPicPr>
          <p:cNvPr id="5" name="Picture 4">
            <a:extLst>
              <a:ext uri="{FF2B5EF4-FFF2-40B4-BE49-F238E27FC236}">
                <a16:creationId xmlns:a16="http://schemas.microsoft.com/office/drawing/2014/main" id="{E1941029-46C0-3FC0-DB55-030136EDA2EB}"/>
              </a:ext>
            </a:extLst>
          </p:cNvPr>
          <p:cNvPicPr>
            <a:picLocks noChangeAspect="1"/>
          </p:cNvPicPr>
          <p:nvPr/>
        </p:nvPicPr>
        <p:blipFill>
          <a:blip r:embed="rId4"/>
          <a:stretch>
            <a:fillRect/>
          </a:stretch>
        </p:blipFill>
        <p:spPr>
          <a:xfrm>
            <a:off x="80996" y="2145175"/>
            <a:ext cx="5359104" cy="2916700"/>
          </a:xfrm>
          <a:prstGeom prst="rect">
            <a:avLst/>
          </a:prstGeom>
        </p:spPr>
      </p:pic>
      <p:sp>
        <p:nvSpPr>
          <p:cNvPr id="7" name="Rectangle 6">
            <a:extLst>
              <a:ext uri="{FF2B5EF4-FFF2-40B4-BE49-F238E27FC236}">
                <a16:creationId xmlns:a16="http://schemas.microsoft.com/office/drawing/2014/main" id="{364040C0-6E06-D8CE-997F-593F9913BB84}"/>
              </a:ext>
            </a:extLst>
          </p:cNvPr>
          <p:cNvSpPr/>
          <p:nvPr/>
        </p:nvSpPr>
        <p:spPr>
          <a:xfrm>
            <a:off x="2975933" y="2145175"/>
            <a:ext cx="1419225" cy="82391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Arrow: Bent 7">
            <a:extLst>
              <a:ext uri="{FF2B5EF4-FFF2-40B4-BE49-F238E27FC236}">
                <a16:creationId xmlns:a16="http://schemas.microsoft.com/office/drawing/2014/main" id="{F092C06D-2922-E814-35CD-1DC09190F69C}"/>
              </a:ext>
            </a:extLst>
          </p:cNvPr>
          <p:cNvSpPr/>
          <p:nvPr/>
        </p:nvSpPr>
        <p:spPr>
          <a:xfrm rot="5400000">
            <a:off x="6584438" y="368827"/>
            <a:ext cx="517940" cy="4376608"/>
          </a:xfrm>
          <a:prstGeom prst="ben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F6BB68B4-55BA-932C-663B-7AF69D341FD4}"/>
              </a:ext>
            </a:extLst>
          </p:cNvPr>
          <p:cNvSpPr/>
          <p:nvPr/>
        </p:nvSpPr>
        <p:spPr>
          <a:xfrm>
            <a:off x="4122181" y="3447433"/>
            <a:ext cx="1317919" cy="1532629"/>
          </a:xfrm>
          <a:prstGeom prst="rect">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Arrow: Bent 9">
            <a:extLst>
              <a:ext uri="{FF2B5EF4-FFF2-40B4-BE49-F238E27FC236}">
                <a16:creationId xmlns:a16="http://schemas.microsoft.com/office/drawing/2014/main" id="{4CD3EC31-7151-2ADD-D9BC-5D64C82924B6}"/>
              </a:ext>
            </a:extLst>
          </p:cNvPr>
          <p:cNvSpPr/>
          <p:nvPr/>
        </p:nvSpPr>
        <p:spPr>
          <a:xfrm rot="5400000" flipH="1">
            <a:off x="7037847" y="3243803"/>
            <a:ext cx="396118" cy="3472518"/>
          </a:xfrm>
          <a:prstGeom prst="bentArrow">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66B7C5F0-EF5C-08B5-E9BA-9A7D922486A4}"/>
              </a:ext>
            </a:extLst>
          </p:cNvPr>
          <p:cNvSpPr txBox="1"/>
          <p:nvPr/>
        </p:nvSpPr>
        <p:spPr>
          <a:xfrm>
            <a:off x="9772650" y="5033698"/>
            <a:ext cx="1733107" cy="914400"/>
          </a:xfrm>
          <a:prstGeom prst="rect">
            <a:avLst/>
          </a:prstGeom>
        </p:spPr>
        <p:txBody>
          <a:bodyPr vert="horz" wrap="none" lIns="0" tIns="0" rIns="0" bIns="0" rtlCol="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srgbClr val="00338D"/>
                </a:solidFill>
                <a:effectLst/>
                <a:uLnTx/>
                <a:uFillTx/>
                <a:latin typeface="Arial"/>
                <a:ea typeface="+mn-ea"/>
                <a:cs typeface="+mn-cs"/>
              </a:rPr>
              <a:t>Education’s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srgbClr val="00338D"/>
                </a:solidFill>
                <a:effectLst/>
                <a:uLnTx/>
                <a:uFillTx/>
                <a:latin typeface="Arial"/>
                <a:ea typeface="+mn-ea"/>
                <a:cs typeface="+mn-cs"/>
              </a:rPr>
              <a:t>Exact percentile = 98%</a:t>
            </a:r>
          </a:p>
        </p:txBody>
      </p:sp>
      <p:cxnSp>
        <p:nvCxnSpPr>
          <p:cNvPr id="12" name="Straight Arrow Connector 11">
            <a:extLst>
              <a:ext uri="{FF2B5EF4-FFF2-40B4-BE49-F238E27FC236}">
                <a16:creationId xmlns:a16="http://schemas.microsoft.com/office/drawing/2014/main" id="{C11C89DC-87A0-818E-77BE-64D92800C4A9}"/>
              </a:ext>
            </a:extLst>
          </p:cNvPr>
          <p:cNvCxnSpPr/>
          <p:nvPr/>
        </p:nvCxnSpPr>
        <p:spPr>
          <a:xfrm flipV="1">
            <a:off x="11578856" y="4685991"/>
            <a:ext cx="287079" cy="49213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4724600-F2C4-4727-CC5F-C2A7FC080BA4}"/>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Comparing to National Data</a:t>
            </a:r>
          </a:p>
        </p:txBody>
      </p:sp>
    </p:spTree>
    <p:extLst>
      <p:ext uri="{BB962C8B-B14F-4D97-AF65-F5344CB8AC3E}">
        <p14:creationId xmlns:p14="http://schemas.microsoft.com/office/powerpoint/2010/main" val="23140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62C560A2-0F3D-FCA8-2473-EA900F9DCB1F}"/>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Example Use Case – </a:t>
            </a:r>
            <a:r>
              <a:rPr kumimoji="0" lang="en-US" sz="4400" b="0" i="0" u="none" strike="noStrike" kern="1200" cap="none" spc="0" normalizeH="0" baseline="0" noProof="0" dirty="0" err="1">
                <a:ln>
                  <a:noFill/>
                </a:ln>
                <a:solidFill>
                  <a:prstClr val="white"/>
                </a:solidFill>
                <a:effectLst/>
                <a:uLnTx/>
                <a:uFillTx/>
                <a:latin typeface="KPMG Bold"/>
                <a:ea typeface="+mj-ea"/>
                <a:cs typeface="+mj-cs"/>
              </a:rPr>
              <a:t>HealthRise</a:t>
            </a:r>
            <a:r>
              <a:rPr kumimoji="0" lang="en-US" sz="4400" b="0" i="0" u="none" strike="noStrike" kern="1200" cap="none" spc="0" normalizeH="0" baseline="0" noProof="0" dirty="0">
                <a:ln>
                  <a:noFill/>
                </a:ln>
                <a:solidFill>
                  <a:prstClr val="white"/>
                </a:solidFill>
                <a:effectLst/>
                <a:uLnTx/>
                <a:uFillTx/>
                <a:latin typeface="KPMG Bold"/>
                <a:ea typeface="+mj-ea"/>
                <a:cs typeface="+mj-cs"/>
              </a:rPr>
              <a:t> Foundation</a:t>
            </a:r>
          </a:p>
        </p:txBody>
      </p:sp>
      <p:sp>
        <p:nvSpPr>
          <p:cNvPr id="6" name="TextBox 5">
            <a:extLst>
              <a:ext uri="{FF2B5EF4-FFF2-40B4-BE49-F238E27FC236}">
                <a16:creationId xmlns:a16="http://schemas.microsoft.com/office/drawing/2014/main" id="{6DE90B74-0374-839C-AF52-77654F3FE9B4}"/>
              </a:ext>
            </a:extLst>
          </p:cNvPr>
          <p:cNvSpPr txBox="1"/>
          <p:nvPr/>
        </p:nvSpPr>
        <p:spPr>
          <a:xfrm>
            <a:off x="2354501" y="5128250"/>
            <a:ext cx="2500190" cy="548640"/>
          </a:xfrm>
          <a:prstGeom prst="rect">
            <a:avLst/>
          </a:prstGeom>
          <a:solidFill>
            <a:srgbClr val="1E49E2"/>
          </a:solid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Grant Proposal 2</a:t>
            </a:r>
          </a:p>
        </p:txBody>
      </p:sp>
      <p:sp>
        <p:nvSpPr>
          <p:cNvPr id="7" name="Arrow: Right 6">
            <a:extLst>
              <a:ext uri="{FF2B5EF4-FFF2-40B4-BE49-F238E27FC236}">
                <a16:creationId xmlns:a16="http://schemas.microsoft.com/office/drawing/2014/main" id="{56DD25A9-78D1-7CF6-336D-056CA14808C5}"/>
              </a:ext>
            </a:extLst>
          </p:cNvPr>
          <p:cNvSpPr/>
          <p:nvPr/>
        </p:nvSpPr>
        <p:spPr>
          <a:xfrm>
            <a:off x="5338724" y="4711264"/>
            <a:ext cx="1508199" cy="567159"/>
          </a:xfrm>
          <a:prstGeom prst="rightArrow">
            <a:avLst>
              <a:gd name="adj1" fmla="val 50000"/>
              <a:gd name="adj2" fmla="val 101182"/>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53F74CF0-0866-7D61-5588-93E91274750D}"/>
              </a:ext>
            </a:extLst>
          </p:cNvPr>
          <p:cNvSpPr/>
          <p:nvPr/>
        </p:nvSpPr>
        <p:spPr>
          <a:xfrm>
            <a:off x="1001322" y="1657157"/>
            <a:ext cx="1793184" cy="54864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Organization:</a:t>
            </a: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A35DABDC-B462-3806-1F27-C39AD28C3520}"/>
              </a:ext>
            </a:extLst>
          </p:cNvPr>
          <p:cNvSpPr/>
          <p:nvPr/>
        </p:nvSpPr>
        <p:spPr>
          <a:xfrm>
            <a:off x="1001322" y="2292079"/>
            <a:ext cx="1793184" cy="8997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Mission: </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8961467-B329-6E84-666F-516CD49D33AF}"/>
              </a:ext>
            </a:extLst>
          </p:cNvPr>
          <p:cNvSpPr/>
          <p:nvPr/>
        </p:nvSpPr>
        <p:spPr>
          <a:xfrm>
            <a:off x="1001323" y="3290185"/>
            <a:ext cx="1793184" cy="548640"/>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Audiences:</a:t>
            </a: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3E41BC77-A0E4-5031-1ECB-3FD76AD4D9CB}"/>
              </a:ext>
            </a:extLst>
          </p:cNvPr>
          <p:cNvSpPr/>
          <p:nvPr/>
        </p:nvSpPr>
        <p:spPr>
          <a:xfrm>
            <a:off x="2815771" y="1654629"/>
            <a:ext cx="8384042" cy="54864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38D"/>
                </a:solidFill>
                <a:effectLst/>
                <a:uLnTx/>
                <a:uFillTx/>
                <a:latin typeface="Arial"/>
                <a:ea typeface="+mn-ea"/>
                <a:cs typeface="+mn-cs"/>
              </a:rPr>
              <a:t>HealthRise Foundation</a:t>
            </a:r>
            <a:endParaRPr kumimoji="0" lang="en-US" sz="1400" b="0" i="0" u="none" strike="noStrike" kern="1200" cap="none" spc="0" normalizeH="0" baseline="0" noProof="0" dirty="0">
              <a:ln>
                <a:noFill/>
              </a:ln>
              <a:solidFill>
                <a:srgbClr val="00338D"/>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029A683-2E93-9F25-BC8F-6D9DB42ECEE0}"/>
              </a:ext>
            </a:extLst>
          </p:cNvPr>
          <p:cNvSpPr/>
          <p:nvPr/>
        </p:nvSpPr>
        <p:spPr>
          <a:xfrm>
            <a:off x="2815771" y="2291491"/>
            <a:ext cx="8384042" cy="89116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18288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38D"/>
                </a:solidFill>
                <a:effectLst/>
                <a:uLnTx/>
                <a:uFillTx/>
                <a:latin typeface="Arial"/>
                <a:ea typeface="+mn-ea"/>
                <a:cs typeface="+mn-cs"/>
              </a:rPr>
              <a:t>Strive to empower high school students, especially BIPOC students of color in rural communities, through health education and resources that foster access to healthcare, improve health literacy, and form positive lifelong habits.</a:t>
            </a:r>
          </a:p>
        </p:txBody>
      </p:sp>
      <p:sp>
        <p:nvSpPr>
          <p:cNvPr id="21" name="Rectangle 20">
            <a:extLst>
              <a:ext uri="{FF2B5EF4-FFF2-40B4-BE49-F238E27FC236}">
                <a16:creationId xmlns:a16="http://schemas.microsoft.com/office/drawing/2014/main" id="{B3E327A6-5410-17FC-9A9D-008FE814E873}"/>
              </a:ext>
            </a:extLst>
          </p:cNvPr>
          <p:cNvSpPr/>
          <p:nvPr/>
        </p:nvSpPr>
        <p:spPr>
          <a:xfrm>
            <a:off x="2815771" y="3290185"/>
            <a:ext cx="8384042" cy="54864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18288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38D"/>
                </a:solidFill>
                <a:effectLst/>
                <a:uLnTx/>
                <a:uFillTx/>
                <a:latin typeface="Arial"/>
                <a:ea typeface="+mn-ea"/>
                <a:cs typeface="+mn-cs"/>
              </a:rPr>
              <a:t>Students, Educators, Community Health Organizations – </a:t>
            </a:r>
            <a:r>
              <a:rPr kumimoji="0" lang="en-US" sz="1400" b="0" i="0" u="sng" strike="noStrike" kern="1200" cap="none" spc="0" normalizeH="0" baseline="0" noProof="0" dirty="0">
                <a:ln>
                  <a:noFill/>
                </a:ln>
                <a:solidFill>
                  <a:srgbClr val="00338D"/>
                </a:solidFill>
                <a:effectLst/>
                <a:uLnTx/>
                <a:uFillTx/>
                <a:latin typeface="Arial"/>
                <a:ea typeface="+mn-ea"/>
                <a:cs typeface="+mn-cs"/>
              </a:rPr>
              <a:t>Focus on BIPOC communities of color</a:t>
            </a:r>
            <a:r>
              <a:rPr kumimoji="0" lang="en-US" sz="1400" b="0" i="0" u="none" strike="noStrike" kern="1200" cap="none" spc="0" normalizeH="0" baseline="0" noProof="0" dirty="0">
                <a:ln>
                  <a:noFill/>
                </a:ln>
                <a:solidFill>
                  <a:srgbClr val="00338D"/>
                </a:solidFill>
                <a:effectLst/>
                <a:uLnTx/>
                <a:uFillTx/>
                <a:latin typeface="Arial"/>
                <a:ea typeface="+mn-ea"/>
                <a:cs typeface="+mn-cs"/>
              </a:rPr>
              <a:t> </a:t>
            </a:r>
          </a:p>
        </p:txBody>
      </p:sp>
      <p:grpSp>
        <p:nvGrpSpPr>
          <p:cNvPr id="47" name="Group 46">
            <a:extLst>
              <a:ext uri="{FF2B5EF4-FFF2-40B4-BE49-F238E27FC236}">
                <a16:creationId xmlns:a16="http://schemas.microsoft.com/office/drawing/2014/main" id="{8E8213C0-C522-A3EA-294D-DE30005063E2}"/>
              </a:ext>
            </a:extLst>
          </p:cNvPr>
          <p:cNvGrpSpPr/>
          <p:nvPr/>
        </p:nvGrpSpPr>
        <p:grpSpPr>
          <a:xfrm>
            <a:off x="7490076" y="4312795"/>
            <a:ext cx="1320095" cy="1364095"/>
            <a:chOff x="7490076" y="4326794"/>
            <a:chExt cx="1320095" cy="1364095"/>
          </a:xfrm>
        </p:grpSpPr>
        <p:grpSp>
          <p:nvGrpSpPr>
            <p:cNvPr id="24" name="Graphic 3">
              <a:extLst>
                <a:ext uri="{FF2B5EF4-FFF2-40B4-BE49-F238E27FC236}">
                  <a16:creationId xmlns:a16="http://schemas.microsoft.com/office/drawing/2014/main" id="{86A3CC8A-17CD-F1A6-F230-031978D6C483}"/>
                </a:ext>
              </a:extLst>
            </p:cNvPr>
            <p:cNvGrpSpPr/>
            <p:nvPr/>
          </p:nvGrpSpPr>
          <p:grpSpPr>
            <a:xfrm>
              <a:off x="7664430" y="4440996"/>
              <a:ext cx="568053" cy="331975"/>
              <a:chOff x="4021819" y="1998852"/>
              <a:chExt cx="719090" cy="420242"/>
            </a:xfrm>
            <a:noFill/>
          </p:grpSpPr>
          <p:sp>
            <p:nvSpPr>
              <p:cNvPr id="25" name="Freeform: Shape 24">
                <a:extLst>
                  <a:ext uri="{FF2B5EF4-FFF2-40B4-BE49-F238E27FC236}">
                    <a16:creationId xmlns:a16="http://schemas.microsoft.com/office/drawing/2014/main" id="{C5973DE6-81D6-6E4F-4A80-C6000E4D5AB9}"/>
                  </a:ext>
                </a:extLst>
              </p:cNvPr>
              <p:cNvSpPr/>
              <p:nvPr/>
            </p:nvSpPr>
            <p:spPr>
              <a:xfrm>
                <a:off x="4062984" y="2129917"/>
                <a:ext cx="12700" cy="147319"/>
              </a:xfrm>
              <a:custGeom>
                <a:avLst/>
                <a:gdLst>
                  <a:gd name="connsiteX0" fmla="*/ 0 w 12700"/>
                  <a:gd name="connsiteY0" fmla="*/ 0 h 147319"/>
                  <a:gd name="connsiteX1" fmla="*/ 0 w 12700"/>
                  <a:gd name="connsiteY1" fmla="*/ 147320 h 147319"/>
                </a:gdLst>
                <a:ahLst/>
                <a:cxnLst>
                  <a:cxn ang="0">
                    <a:pos x="connsiteX0" y="connsiteY0"/>
                  </a:cxn>
                  <a:cxn ang="0">
                    <a:pos x="connsiteX1" y="connsiteY1"/>
                  </a:cxn>
                </a:cxnLst>
                <a:rect l="l" t="t" r="r" b="b"/>
                <a:pathLst>
                  <a:path w="12700" h="147319">
                    <a:moveTo>
                      <a:pt x="0" y="0"/>
                    </a:moveTo>
                    <a:lnTo>
                      <a:pt x="0" y="147320"/>
                    </a:lnTo>
                  </a:path>
                </a:pathLst>
              </a:custGeom>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A4097D61-2EC2-8BD9-20A8-35FE6AA00B03}"/>
                  </a:ext>
                </a:extLst>
              </p:cNvPr>
              <p:cNvSpPr/>
              <p:nvPr/>
            </p:nvSpPr>
            <p:spPr>
              <a:xfrm>
                <a:off x="4021819" y="2271014"/>
                <a:ext cx="82456" cy="112648"/>
              </a:xfrm>
              <a:custGeom>
                <a:avLst/>
                <a:gdLst>
                  <a:gd name="connsiteX0" fmla="*/ 80281 w 82456"/>
                  <a:gd name="connsiteY0" fmla="*/ 82550 h 112648"/>
                  <a:gd name="connsiteX1" fmla="*/ 41165 w 82456"/>
                  <a:gd name="connsiteY1" fmla="*/ 0 h 112648"/>
                  <a:gd name="connsiteX2" fmla="*/ 2049 w 82456"/>
                  <a:gd name="connsiteY2" fmla="*/ 82550 h 112648"/>
                  <a:gd name="connsiteX3" fmla="*/ 21099 w 82456"/>
                  <a:gd name="connsiteY3" fmla="*/ 112649 h 112648"/>
                  <a:gd name="connsiteX4" fmla="*/ 61358 w 82456"/>
                  <a:gd name="connsiteY4" fmla="*/ 112649 h 112648"/>
                  <a:gd name="connsiteX5" fmla="*/ 80408 w 82456"/>
                  <a:gd name="connsiteY5" fmla="*/ 82550 h 1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56" h="112648">
                    <a:moveTo>
                      <a:pt x="80281" y="82550"/>
                    </a:moveTo>
                    <a:lnTo>
                      <a:pt x="41165" y="0"/>
                    </a:lnTo>
                    <a:lnTo>
                      <a:pt x="2049" y="82550"/>
                    </a:lnTo>
                    <a:cubicBezTo>
                      <a:pt x="-4555" y="96520"/>
                      <a:pt x="5605" y="112649"/>
                      <a:pt x="21099" y="112649"/>
                    </a:cubicBezTo>
                    <a:lnTo>
                      <a:pt x="61358" y="112649"/>
                    </a:lnTo>
                    <a:cubicBezTo>
                      <a:pt x="76852" y="112649"/>
                      <a:pt x="87012" y="96520"/>
                      <a:pt x="80408" y="82550"/>
                    </a:cubicBezTo>
                    <a:close/>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5E92FC8C-528A-C2FA-FF08-6A3D909BD204}"/>
                  </a:ext>
                </a:extLst>
              </p:cNvPr>
              <p:cNvSpPr/>
              <p:nvPr/>
            </p:nvSpPr>
            <p:spPr>
              <a:xfrm>
                <a:off x="4206621" y="2187194"/>
                <a:ext cx="390651" cy="231901"/>
              </a:xfrm>
              <a:custGeom>
                <a:avLst/>
                <a:gdLst>
                  <a:gd name="connsiteX0" fmla="*/ 0 w 390651"/>
                  <a:gd name="connsiteY0" fmla="*/ 0 h 231901"/>
                  <a:gd name="connsiteX1" fmla="*/ 0 w 390651"/>
                  <a:gd name="connsiteY1" fmla="*/ 136271 h 231901"/>
                  <a:gd name="connsiteX2" fmla="*/ 195326 w 390651"/>
                  <a:gd name="connsiteY2" fmla="*/ 231902 h 231901"/>
                  <a:gd name="connsiteX3" fmla="*/ 390652 w 390651"/>
                  <a:gd name="connsiteY3" fmla="*/ 136271 h 231901"/>
                  <a:gd name="connsiteX4" fmla="*/ 390652 w 390651"/>
                  <a:gd name="connsiteY4" fmla="*/ 0 h 231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651" h="231901">
                    <a:moveTo>
                      <a:pt x="0" y="0"/>
                    </a:moveTo>
                    <a:lnTo>
                      <a:pt x="0" y="136271"/>
                    </a:lnTo>
                    <a:cubicBezTo>
                      <a:pt x="0" y="189103"/>
                      <a:pt x="87503" y="231902"/>
                      <a:pt x="195326" y="231902"/>
                    </a:cubicBezTo>
                    <a:cubicBezTo>
                      <a:pt x="303149" y="231902"/>
                      <a:pt x="390652" y="189103"/>
                      <a:pt x="390652" y="136271"/>
                    </a:cubicBezTo>
                    <a:lnTo>
                      <a:pt x="390652" y="0"/>
                    </a:ln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EC7EEDC1-8F2E-45B5-9A7E-88B940AF6414}"/>
                  </a:ext>
                </a:extLst>
              </p:cNvPr>
              <p:cNvSpPr/>
              <p:nvPr/>
            </p:nvSpPr>
            <p:spPr>
              <a:xfrm>
                <a:off x="4062984" y="1998852"/>
                <a:ext cx="677925" cy="259079"/>
              </a:xfrm>
              <a:custGeom>
                <a:avLst/>
                <a:gdLst>
                  <a:gd name="connsiteX0" fmla="*/ 0 w 677925"/>
                  <a:gd name="connsiteY0" fmla="*/ 136906 h 259079"/>
                  <a:gd name="connsiteX1" fmla="*/ 0 w 677925"/>
                  <a:gd name="connsiteY1" fmla="*/ 131064 h 259079"/>
                  <a:gd name="connsiteX2" fmla="*/ 338963 w 677925"/>
                  <a:gd name="connsiteY2" fmla="*/ 0 h 259079"/>
                  <a:gd name="connsiteX3" fmla="*/ 677926 w 677925"/>
                  <a:gd name="connsiteY3" fmla="*/ 131064 h 259079"/>
                  <a:gd name="connsiteX4" fmla="*/ 677926 w 677925"/>
                  <a:gd name="connsiteY4" fmla="*/ 136906 h 259079"/>
                  <a:gd name="connsiteX5" fmla="*/ 338963 w 677925"/>
                  <a:gd name="connsiteY5" fmla="*/ 259080 h 259079"/>
                  <a:gd name="connsiteX6" fmla="*/ 0 w 677925"/>
                  <a:gd name="connsiteY6" fmla="*/ 136906 h 2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925" h="259079">
                    <a:moveTo>
                      <a:pt x="0" y="136906"/>
                    </a:moveTo>
                    <a:lnTo>
                      <a:pt x="0" y="131064"/>
                    </a:lnTo>
                    <a:lnTo>
                      <a:pt x="338963" y="0"/>
                    </a:lnTo>
                    <a:lnTo>
                      <a:pt x="677926" y="131064"/>
                    </a:lnTo>
                    <a:lnTo>
                      <a:pt x="677926" y="136906"/>
                    </a:lnTo>
                    <a:lnTo>
                      <a:pt x="338963" y="259080"/>
                    </a:lnTo>
                    <a:lnTo>
                      <a:pt x="0" y="136906"/>
                    </a:lnTo>
                    <a:close/>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6" name="Group 35">
              <a:extLst>
                <a:ext uri="{FF2B5EF4-FFF2-40B4-BE49-F238E27FC236}">
                  <a16:creationId xmlns:a16="http://schemas.microsoft.com/office/drawing/2014/main" id="{25AF7EE6-2BF4-D184-6AEC-F39E836B0ED4}"/>
                </a:ext>
              </a:extLst>
            </p:cNvPr>
            <p:cNvGrpSpPr/>
            <p:nvPr/>
          </p:nvGrpSpPr>
          <p:grpSpPr>
            <a:xfrm>
              <a:off x="7490076" y="4326794"/>
              <a:ext cx="1320095" cy="1364095"/>
              <a:chOff x="6321551" y="2888334"/>
              <a:chExt cx="533400" cy="551179"/>
            </a:xfrm>
          </p:grpSpPr>
          <p:grpSp>
            <p:nvGrpSpPr>
              <p:cNvPr id="37" name="Graphic 3">
                <a:extLst>
                  <a:ext uri="{FF2B5EF4-FFF2-40B4-BE49-F238E27FC236}">
                    <a16:creationId xmlns:a16="http://schemas.microsoft.com/office/drawing/2014/main" id="{10BF8ADC-FBC9-D2A9-1BA3-D3C46CF9E685}"/>
                  </a:ext>
                </a:extLst>
              </p:cNvPr>
              <p:cNvGrpSpPr/>
              <p:nvPr/>
            </p:nvGrpSpPr>
            <p:grpSpPr>
              <a:xfrm>
                <a:off x="6600284" y="3247077"/>
                <a:ext cx="118046" cy="192436"/>
                <a:chOff x="6600285" y="3432016"/>
                <a:chExt cx="118046" cy="192436"/>
              </a:xfrm>
              <a:noFill/>
            </p:grpSpPr>
            <p:sp>
              <p:nvSpPr>
                <p:cNvPr id="45" name="Freeform: Shape 44">
                  <a:extLst>
                    <a:ext uri="{FF2B5EF4-FFF2-40B4-BE49-F238E27FC236}">
                      <a16:creationId xmlns:a16="http://schemas.microsoft.com/office/drawing/2014/main" id="{E9EA72FD-984A-D599-318F-6F6D42379E7F}"/>
                    </a:ext>
                  </a:extLst>
                </p:cNvPr>
                <p:cNvSpPr/>
                <p:nvPr/>
              </p:nvSpPr>
              <p:spPr>
                <a:xfrm>
                  <a:off x="6623811" y="3544442"/>
                  <a:ext cx="71119" cy="80010"/>
                </a:xfrm>
                <a:custGeom>
                  <a:avLst/>
                  <a:gdLst>
                    <a:gd name="connsiteX0" fmla="*/ 8890 w 71119"/>
                    <a:gd name="connsiteY0" fmla="*/ 0 h 80010"/>
                    <a:gd name="connsiteX1" fmla="*/ 0 w 71119"/>
                    <a:gd name="connsiteY1" fmla="*/ 80010 h 80010"/>
                    <a:gd name="connsiteX2" fmla="*/ 35560 w 71119"/>
                    <a:gd name="connsiteY2" fmla="*/ 62230 h 80010"/>
                    <a:gd name="connsiteX3" fmla="*/ 71120 w 71119"/>
                    <a:gd name="connsiteY3" fmla="*/ 80010 h 80010"/>
                    <a:gd name="connsiteX4" fmla="*/ 62230 w 71119"/>
                    <a:gd name="connsiteY4" fmla="*/ 0 h 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19" h="80010">
                      <a:moveTo>
                        <a:pt x="8890" y="0"/>
                      </a:moveTo>
                      <a:lnTo>
                        <a:pt x="0" y="80010"/>
                      </a:lnTo>
                      <a:lnTo>
                        <a:pt x="35560" y="62230"/>
                      </a:lnTo>
                      <a:lnTo>
                        <a:pt x="71120" y="80010"/>
                      </a:lnTo>
                      <a:lnTo>
                        <a:pt x="62230" y="0"/>
                      </a:ln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A4DAEC5E-8A73-74A0-CF37-718444742BB4}"/>
                    </a:ext>
                  </a:extLst>
                </p:cNvPr>
                <p:cNvSpPr/>
                <p:nvPr/>
              </p:nvSpPr>
              <p:spPr>
                <a:xfrm>
                  <a:off x="6600285" y="3432016"/>
                  <a:ext cx="118046" cy="118173"/>
                </a:xfrm>
                <a:custGeom>
                  <a:avLst/>
                  <a:gdLst>
                    <a:gd name="connsiteX0" fmla="*/ 14637 w 118046"/>
                    <a:gd name="connsiteY0" fmla="*/ 23527 h 118173"/>
                    <a:gd name="connsiteX1" fmla="*/ 14637 w 118046"/>
                    <a:gd name="connsiteY1" fmla="*/ 23527 h 118173"/>
                    <a:gd name="connsiteX2" fmla="*/ 23527 w 118046"/>
                    <a:gd name="connsiteY2" fmla="*/ 14637 h 118173"/>
                    <a:gd name="connsiteX3" fmla="*/ 23527 w 118046"/>
                    <a:gd name="connsiteY3" fmla="*/ 14637 h 118173"/>
                    <a:gd name="connsiteX4" fmla="*/ 52737 w 118046"/>
                    <a:gd name="connsiteY4" fmla="*/ 2572 h 118173"/>
                    <a:gd name="connsiteX5" fmla="*/ 52737 w 118046"/>
                    <a:gd name="connsiteY5" fmla="*/ 2572 h 118173"/>
                    <a:gd name="connsiteX6" fmla="*/ 65309 w 118046"/>
                    <a:gd name="connsiteY6" fmla="*/ 2572 h 118173"/>
                    <a:gd name="connsiteX7" fmla="*/ 65309 w 118046"/>
                    <a:gd name="connsiteY7" fmla="*/ 2572 h 118173"/>
                    <a:gd name="connsiteX8" fmla="*/ 94520 w 118046"/>
                    <a:gd name="connsiteY8" fmla="*/ 14637 h 118173"/>
                    <a:gd name="connsiteX9" fmla="*/ 94520 w 118046"/>
                    <a:gd name="connsiteY9" fmla="*/ 14637 h 118173"/>
                    <a:gd name="connsiteX10" fmla="*/ 103409 w 118046"/>
                    <a:gd name="connsiteY10" fmla="*/ 23527 h 118173"/>
                    <a:gd name="connsiteX11" fmla="*/ 103409 w 118046"/>
                    <a:gd name="connsiteY11" fmla="*/ 23527 h 118173"/>
                    <a:gd name="connsiteX12" fmla="*/ 115475 w 118046"/>
                    <a:gd name="connsiteY12" fmla="*/ 52864 h 118173"/>
                    <a:gd name="connsiteX13" fmla="*/ 115475 w 118046"/>
                    <a:gd name="connsiteY13" fmla="*/ 52864 h 118173"/>
                    <a:gd name="connsiteX14" fmla="*/ 115475 w 118046"/>
                    <a:gd name="connsiteY14" fmla="*/ 65437 h 118173"/>
                    <a:gd name="connsiteX15" fmla="*/ 115475 w 118046"/>
                    <a:gd name="connsiteY15" fmla="*/ 65437 h 118173"/>
                    <a:gd name="connsiteX16" fmla="*/ 103409 w 118046"/>
                    <a:gd name="connsiteY16" fmla="*/ 94647 h 118173"/>
                    <a:gd name="connsiteX17" fmla="*/ 103409 w 118046"/>
                    <a:gd name="connsiteY17" fmla="*/ 94647 h 118173"/>
                    <a:gd name="connsiteX18" fmla="*/ 94520 w 118046"/>
                    <a:gd name="connsiteY18" fmla="*/ 103537 h 118173"/>
                    <a:gd name="connsiteX19" fmla="*/ 94520 w 118046"/>
                    <a:gd name="connsiteY19" fmla="*/ 103537 h 118173"/>
                    <a:gd name="connsiteX20" fmla="*/ 65309 w 118046"/>
                    <a:gd name="connsiteY20" fmla="*/ 115602 h 118173"/>
                    <a:gd name="connsiteX21" fmla="*/ 65309 w 118046"/>
                    <a:gd name="connsiteY21" fmla="*/ 115602 h 118173"/>
                    <a:gd name="connsiteX22" fmla="*/ 52737 w 118046"/>
                    <a:gd name="connsiteY22" fmla="*/ 115602 h 118173"/>
                    <a:gd name="connsiteX23" fmla="*/ 52737 w 118046"/>
                    <a:gd name="connsiteY23" fmla="*/ 115602 h 118173"/>
                    <a:gd name="connsiteX24" fmla="*/ 23527 w 118046"/>
                    <a:gd name="connsiteY24" fmla="*/ 103537 h 118173"/>
                    <a:gd name="connsiteX25" fmla="*/ 23527 w 118046"/>
                    <a:gd name="connsiteY25" fmla="*/ 103537 h 118173"/>
                    <a:gd name="connsiteX26" fmla="*/ 14637 w 118046"/>
                    <a:gd name="connsiteY26" fmla="*/ 94647 h 118173"/>
                    <a:gd name="connsiteX27" fmla="*/ 14637 w 118046"/>
                    <a:gd name="connsiteY27" fmla="*/ 94647 h 118173"/>
                    <a:gd name="connsiteX28" fmla="*/ 2571 w 118046"/>
                    <a:gd name="connsiteY28" fmla="*/ 65310 h 118173"/>
                    <a:gd name="connsiteX29" fmla="*/ 2571 w 118046"/>
                    <a:gd name="connsiteY29" fmla="*/ 65310 h 118173"/>
                    <a:gd name="connsiteX30" fmla="*/ 2571 w 118046"/>
                    <a:gd name="connsiteY30" fmla="*/ 52737 h 118173"/>
                    <a:gd name="connsiteX31" fmla="*/ 2571 w 118046"/>
                    <a:gd name="connsiteY31" fmla="*/ 52737 h 118173"/>
                    <a:gd name="connsiteX32" fmla="*/ 14637 w 118046"/>
                    <a:gd name="connsiteY32" fmla="*/ 23527 h 11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046" h="118173">
                      <a:moveTo>
                        <a:pt x="14637" y="23527"/>
                      </a:moveTo>
                      <a:lnTo>
                        <a:pt x="14637" y="23527"/>
                      </a:lnTo>
                      <a:cubicBezTo>
                        <a:pt x="14637" y="18574"/>
                        <a:pt x="18573" y="14637"/>
                        <a:pt x="23527" y="14637"/>
                      </a:cubicBezTo>
                      <a:lnTo>
                        <a:pt x="23527" y="14637"/>
                      </a:lnTo>
                      <a:cubicBezTo>
                        <a:pt x="34448" y="14637"/>
                        <a:pt x="44990" y="10318"/>
                        <a:pt x="52737" y="2572"/>
                      </a:cubicBezTo>
                      <a:lnTo>
                        <a:pt x="52737" y="2572"/>
                      </a:lnTo>
                      <a:cubicBezTo>
                        <a:pt x="56166" y="-857"/>
                        <a:pt x="61881" y="-857"/>
                        <a:pt x="65309" y="2572"/>
                      </a:cubicBezTo>
                      <a:lnTo>
                        <a:pt x="65309" y="2572"/>
                      </a:lnTo>
                      <a:cubicBezTo>
                        <a:pt x="73057" y="10318"/>
                        <a:pt x="83597" y="14637"/>
                        <a:pt x="94520" y="14637"/>
                      </a:cubicBezTo>
                      <a:lnTo>
                        <a:pt x="94520" y="14637"/>
                      </a:lnTo>
                      <a:cubicBezTo>
                        <a:pt x="99472" y="14637"/>
                        <a:pt x="103409" y="18574"/>
                        <a:pt x="103409" y="23527"/>
                      </a:cubicBezTo>
                      <a:lnTo>
                        <a:pt x="103409" y="23527"/>
                      </a:lnTo>
                      <a:cubicBezTo>
                        <a:pt x="103409" y="34449"/>
                        <a:pt x="107728" y="44990"/>
                        <a:pt x="115475" y="52864"/>
                      </a:cubicBezTo>
                      <a:lnTo>
                        <a:pt x="115475" y="52864"/>
                      </a:lnTo>
                      <a:cubicBezTo>
                        <a:pt x="118904" y="56293"/>
                        <a:pt x="118904" y="62008"/>
                        <a:pt x="115475" y="65437"/>
                      </a:cubicBezTo>
                      <a:lnTo>
                        <a:pt x="115475" y="65437"/>
                      </a:lnTo>
                      <a:cubicBezTo>
                        <a:pt x="107728" y="73184"/>
                        <a:pt x="103409" y="83724"/>
                        <a:pt x="103409" y="94647"/>
                      </a:cubicBezTo>
                      <a:lnTo>
                        <a:pt x="103409" y="94647"/>
                      </a:lnTo>
                      <a:cubicBezTo>
                        <a:pt x="103409" y="99599"/>
                        <a:pt x="99472" y="103537"/>
                        <a:pt x="94520" y="103537"/>
                      </a:cubicBezTo>
                      <a:lnTo>
                        <a:pt x="94520" y="103537"/>
                      </a:lnTo>
                      <a:cubicBezTo>
                        <a:pt x="83597" y="103537"/>
                        <a:pt x="73057" y="107855"/>
                        <a:pt x="65309" y="115602"/>
                      </a:cubicBezTo>
                      <a:lnTo>
                        <a:pt x="65309" y="115602"/>
                      </a:lnTo>
                      <a:cubicBezTo>
                        <a:pt x="61881" y="119030"/>
                        <a:pt x="56166" y="119030"/>
                        <a:pt x="52737" y="115602"/>
                      </a:cubicBezTo>
                      <a:lnTo>
                        <a:pt x="52737" y="115602"/>
                      </a:lnTo>
                      <a:cubicBezTo>
                        <a:pt x="44990" y="107855"/>
                        <a:pt x="34448" y="103537"/>
                        <a:pt x="23527" y="103537"/>
                      </a:cubicBezTo>
                      <a:lnTo>
                        <a:pt x="23527" y="103537"/>
                      </a:lnTo>
                      <a:cubicBezTo>
                        <a:pt x="18573" y="103537"/>
                        <a:pt x="14637" y="99599"/>
                        <a:pt x="14637" y="94647"/>
                      </a:cubicBezTo>
                      <a:lnTo>
                        <a:pt x="14637" y="94647"/>
                      </a:lnTo>
                      <a:cubicBezTo>
                        <a:pt x="14637" y="83724"/>
                        <a:pt x="10319" y="73184"/>
                        <a:pt x="2571" y="65310"/>
                      </a:cubicBezTo>
                      <a:lnTo>
                        <a:pt x="2571" y="65310"/>
                      </a:lnTo>
                      <a:cubicBezTo>
                        <a:pt x="-857" y="61880"/>
                        <a:pt x="-857" y="56166"/>
                        <a:pt x="2571" y="52737"/>
                      </a:cubicBezTo>
                      <a:lnTo>
                        <a:pt x="2571" y="52737"/>
                      </a:lnTo>
                      <a:cubicBezTo>
                        <a:pt x="10319" y="44990"/>
                        <a:pt x="14637" y="34449"/>
                        <a:pt x="14637" y="23527"/>
                      </a:cubicBezTo>
                      <a:close/>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8" name="Graphic 3">
                <a:extLst>
                  <a:ext uri="{FF2B5EF4-FFF2-40B4-BE49-F238E27FC236}">
                    <a16:creationId xmlns:a16="http://schemas.microsoft.com/office/drawing/2014/main" id="{F0D4254E-A3BE-60FD-2E77-B040B786587F}"/>
                  </a:ext>
                </a:extLst>
              </p:cNvPr>
              <p:cNvGrpSpPr/>
              <p:nvPr/>
            </p:nvGrpSpPr>
            <p:grpSpPr>
              <a:xfrm>
                <a:off x="6392671" y="3120382"/>
                <a:ext cx="302259" cy="128269"/>
                <a:chOff x="6392672" y="3305321"/>
                <a:chExt cx="302259" cy="128269"/>
              </a:xfrm>
            </p:grpSpPr>
            <p:sp>
              <p:nvSpPr>
                <p:cNvPr id="42" name="Freeform: Shape 41">
                  <a:extLst>
                    <a:ext uri="{FF2B5EF4-FFF2-40B4-BE49-F238E27FC236}">
                      <a16:creationId xmlns:a16="http://schemas.microsoft.com/office/drawing/2014/main" id="{5020B895-E92C-AAD8-71D0-339CC2606434}"/>
                    </a:ext>
                  </a:extLst>
                </p:cNvPr>
                <p:cNvSpPr/>
                <p:nvPr/>
              </p:nvSpPr>
              <p:spPr>
                <a:xfrm>
                  <a:off x="6392672" y="3305321"/>
                  <a:ext cx="302259" cy="12700"/>
                </a:xfrm>
                <a:custGeom>
                  <a:avLst/>
                  <a:gdLst>
                    <a:gd name="connsiteX0" fmla="*/ 0 w 302259"/>
                    <a:gd name="connsiteY0" fmla="*/ 0 h 12700"/>
                    <a:gd name="connsiteX1" fmla="*/ 302260 w 302259"/>
                    <a:gd name="connsiteY1" fmla="*/ 0 h 12700"/>
                  </a:gdLst>
                  <a:ahLst/>
                  <a:cxnLst>
                    <a:cxn ang="0">
                      <a:pos x="connsiteX0" y="connsiteY0"/>
                    </a:cxn>
                    <a:cxn ang="0">
                      <a:pos x="connsiteX1" y="connsiteY1"/>
                    </a:cxn>
                  </a:cxnLst>
                  <a:rect l="l" t="t" r="r" b="b"/>
                  <a:pathLst>
                    <a:path w="302259" h="12700">
                      <a:moveTo>
                        <a:pt x="0" y="0"/>
                      </a:moveTo>
                      <a:lnTo>
                        <a:pt x="302260" y="0"/>
                      </a:lnTo>
                    </a:path>
                  </a:pathLst>
                </a:custGeom>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965CCBFF-F3AC-A080-B0C0-B7DFD1A1DCE3}"/>
                    </a:ext>
                  </a:extLst>
                </p:cNvPr>
                <p:cNvSpPr/>
                <p:nvPr/>
              </p:nvSpPr>
              <p:spPr>
                <a:xfrm>
                  <a:off x="6392672" y="3367551"/>
                  <a:ext cx="302259" cy="12700"/>
                </a:xfrm>
                <a:custGeom>
                  <a:avLst/>
                  <a:gdLst>
                    <a:gd name="connsiteX0" fmla="*/ 0 w 302259"/>
                    <a:gd name="connsiteY0" fmla="*/ 0 h 12700"/>
                    <a:gd name="connsiteX1" fmla="*/ 302260 w 302259"/>
                    <a:gd name="connsiteY1" fmla="*/ 0 h 12700"/>
                  </a:gdLst>
                  <a:ahLst/>
                  <a:cxnLst>
                    <a:cxn ang="0">
                      <a:pos x="connsiteX0" y="connsiteY0"/>
                    </a:cxn>
                    <a:cxn ang="0">
                      <a:pos x="connsiteX1" y="connsiteY1"/>
                    </a:cxn>
                  </a:cxnLst>
                  <a:rect l="l" t="t" r="r" b="b"/>
                  <a:pathLst>
                    <a:path w="302259" h="12700">
                      <a:moveTo>
                        <a:pt x="0" y="0"/>
                      </a:moveTo>
                      <a:lnTo>
                        <a:pt x="302260" y="0"/>
                      </a:lnTo>
                    </a:path>
                  </a:pathLst>
                </a:custGeom>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D70312BD-76D9-C2C5-65D6-8C377F2DDDB0}"/>
                    </a:ext>
                  </a:extLst>
                </p:cNvPr>
                <p:cNvSpPr/>
                <p:nvPr/>
              </p:nvSpPr>
              <p:spPr>
                <a:xfrm>
                  <a:off x="6392672" y="3420890"/>
                  <a:ext cx="160020" cy="12700"/>
                </a:xfrm>
                <a:custGeom>
                  <a:avLst/>
                  <a:gdLst>
                    <a:gd name="connsiteX0" fmla="*/ 0 w 160020"/>
                    <a:gd name="connsiteY0" fmla="*/ 0 h 12700"/>
                    <a:gd name="connsiteX1" fmla="*/ 160020 w 160020"/>
                    <a:gd name="connsiteY1" fmla="*/ 0 h 12700"/>
                  </a:gdLst>
                  <a:ahLst/>
                  <a:cxnLst>
                    <a:cxn ang="0">
                      <a:pos x="connsiteX0" y="connsiteY0"/>
                    </a:cxn>
                    <a:cxn ang="0">
                      <a:pos x="connsiteX1" y="connsiteY1"/>
                    </a:cxn>
                  </a:cxnLst>
                  <a:rect l="l" t="t" r="r" b="b"/>
                  <a:pathLst>
                    <a:path w="160020" h="12700">
                      <a:moveTo>
                        <a:pt x="0" y="0"/>
                      </a:moveTo>
                      <a:lnTo>
                        <a:pt x="160020" y="0"/>
                      </a:lnTo>
                    </a:path>
                  </a:pathLst>
                </a:custGeom>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9" name="Graphic 3">
                <a:extLst>
                  <a:ext uri="{FF2B5EF4-FFF2-40B4-BE49-F238E27FC236}">
                    <a16:creationId xmlns:a16="http://schemas.microsoft.com/office/drawing/2014/main" id="{009482E8-0309-3A83-6937-C2F59E2EEF55}"/>
                  </a:ext>
                </a:extLst>
              </p:cNvPr>
              <p:cNvGrpSpPr/>
              <p:nvPr/>
            </p:nvGrpSpPr>
            <p:grpSpPr>
              <a:xfrm>
                <a:off x="6321551" y="2888334"/>
                <a:ext cx="533400" cy="515619"/>
                <a:chOff x="6321552" y="3073273"/>
                <a:chExt cx="533400" cy="515619"/>
              </a:xfrm>
              <a:noFill/>
            </p:grpSpPr>
            <p:sp>
              <p:nvSpPr>
                <p:cNvPr id="40" name="Freeform: Shape 39">
                  <a:extLst>
                    <a:ext uri="{FF2B5EF4-FFF2-40B4-BE49-F238E27FC236}">
                      <a16:creationId xmlns:a16="http://schemas.microsoft.com/office/drawing/2014/main" id="{CA6EF829-7E4D-B24C-CCE0-6ECDA4881359}"/>
                    </a:ext>
                  </a:extLst>
                </p:cNvPr>
                <p:cNvSpPr/>
                <p:nvPr/>
              </p:nvSpPr>
              <p:spPr>
                <a:xfrm>
                  <a:off x="6321552" y="3073273"/>
                  <a:ext cx="480059" cy="515619"/>
                </a:xfrm>
                <a:custGeom>
                  <a:avLst/>
                  <a:gdLst>
                    <a:gd name="connsiteX0" fmla="*/ 480060 w 480059"/>
                    <a:gd name="connsiteY0" fmla="*/ 0 h 515619"/>
                    <a:gd name="connsiteX1" fmla="*/ 53340 w 480059"/>
                    <a:gd name="connsiteY1" fmla="*/ 0 h 515619"/>
                    <a:gd name="connsiteX2" fmla="*/ 0 w 480059"/>
                    <a:gd name="connsiteY2" fmla="*/ 53340 h 515619"/>
                    <a:gd name="connsiteX3" fmla="*/ 0 w 480059"/>
                    <a:gd name="connsiteY3" fmla="*/ 515620 h 515619"/>
                    <a:gd name="connsiteX4" fmla="*/ 248920 w 480059"/>
                    <a:gd name="connsiteY4" fmla="*/ 515620 h 515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9" h="515619">
                      <a:moveTo>
                        <a:pt x="480060" y="0"/>
                      </a:moveTo>
                      <a:lnTo>
                        <a:pt x="53340" y="0"/>
                      </a:lnTo>
                      <a:cubicBezTo>
                        <a:pt x="23876" y="0"/>
                        <a:pt x="0" y="23876"/>
                        <a:pt x="0" y="53340"/>
                      </a:cubicBezTo>
                      <a:lnTo>
                        <a:pt x="0" y="515620"/>
                      </a:lnTo>
                      <a:lnTo>
                        <a:pt x="248920" y="515620"/>
                      </a:ln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A4637565-05CC-910B-2712-E3ADDA67E6DD}"/>
                    </a:ext>
                  </a:extLst>
                </p:cNvPr>
                <p:cNvSpPr/>
                <p:nvPr/>
              </p:nvSpPr>
              <p:spPr>
                <a:xfrm>
                  <a:off x="6748271" y="3073273"/>
                  <a:ext cx="106680" cy="515619"/>
                </a:xfrm>
                <a:custGeom>
                  <a:avLst/>
                  <a:gdLst>
                    <a:gd name="connsiteX0" fmla="*/ 71120 w 106680"/>
                    <a:gd name="connsiteY0" fmla="*/ 71120 h 515619"/>
                    <a:gd name="connsiteX1" fmla="*/ 106680 w 106680"/>
                    <a:gd name="connsiteY1" fmla="*/ 71120 h 515619"/>
                    <a:gd name="connsiteX2" fmla="*/ 106680 w 106680"/>
                    <a:gd name="connsiteY2" fmla="*/ 44450 h 515619"/>
                    <a:gd name="connsiteX3" fmla="*/ 62230 w 106680"/>
                    <a:gd name="connsiteY3" fmla="*/ 0 h 515619"/>
                    <a:gd name="connsiteX4" fmla="*/ 62230 w 106680"/>
                    <a:gd name="connsiteY4" fmla="*/ 0 h 515619"/>
                    <a:gd name="connsiteX5" fmla="*/ 17780 w 106680"/>
                    <a:gd name="connsiteY5" fmla="*/ 44450 h 515619"/>
                    <a:gd name="connsiteX6" fmla="*/ 17780 w 106680"/>
                    <a:gd name="connsiteY6" fmla="*/ 515620 h 515619"/>
                    <a:gd name="connsiteX7" fmla="*/ 0 w 106680"/>
                    <a:gd name="connsiteY7" fmla="*/ 515620 h 51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 h="515619">
                      <a:moveTo>
                        <a:pt x="71120" y="71120"/>
                      </a:moveTo>
                      <a:lnTo>
                        <a:pt x="106680" y="71120"/>
                      </a:lnTo>
                      <a:lnTo>
                        <a:pt x="106680" y="44450"/>
                      </a:lnTo>
                      <a:cubicBezTo>
                        <a:pt x="106680" y="20066"/>
                        <a:pt x="86741" y="0"/>
                        <a:pt x="62230" y="0"/>
                      </a:cubicBezTo>
                      <a:lnTo>
                        <a:pt x="62230" y="0"/>
                      </a:lnTo>
                      <a:cubicBezTo>
                        <a:pt x="37719" y="0"/>
                        <a:pt x="17780" y="20066"/>
                        <a:pt x="17780" y="44450"/>
                      </a:cubicBezTo>
                      <a:lnTo>
                        <a:pt x="17780" y="515620"/>
                      </a:lnTo>
                      <a:lnTo>
                        <a:pt x="0" y="515620"/>
                      </a:ln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grpSp>
      <p:sp>
        <p:nvSpPr>
          <p:cNvPr id="48" name="TextBox 47">
            <a:extLst>
              <a:ext uri="{FF2B5EF4-FFF2-40B4-BE49-F238E27FC236}">
                <a16:creationId xmlns:a16="http://schemas.microsoft.com/office/drawing/2014/main" id="{78B30D44-958F-1E0F-60A1-7918EAEBA306}"/>
              </a:ext>
            </a:extLst>
          </p:cNvPr>
          <p:cNvSpPr txBox="1"/>
          <p:nvPr/>
        </p:nvSpPr>
        <p:spPr>
          <a:xfrm>
            <a:off x="2354501" y="4300818"/>
            <a:ext cx="2500190" cy="548640"/>
          </a:xfrm>
          <a:prstGeom prst="rect">
            <a:avLst/>
          </a:prstGeom>
          <a:solidFill>
            <a:srgbClr val="1E49E2"/>
          </a:solid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Grant Proposal 1</a:t>
            </a:r>
          </a:p>
        </p:txBody>
      </p:sp>
    </p:spTree>
    <p:extLst>
      <p:ext uri="{BB962C8B-B14F-4D97-AF65-F5344CB8AC3E}">
        <p14:creationId xmlns:p14="http://schemas.microsoft.com/office/powerpoint/2010/main" val="302698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215530DC-5A4E-653E-BB77-88566AE6686C}"/>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US" dirty="0">
                <a:solidFill>
                  <a:schemeClr val="bg1"/>
                </a:solidFill>
              </a:rPr>
              <a:t>Example Use Case – HealthRise Foundation</a:t>
            </a:r>
          </a:p>
        </p:txBody>
      </p:sp>
      <p:sp>
        <p:nvSpPr>
          <p:cNvPr id="15" name="Text Placeholder 2">
            <a:extLst>
              <a:ext uri="{FF2B5EF4-FFF2-40B4-BE49-F238E27FC236}">
                <a16:creationId xmlns:a16="http://schemas.microsoft.com/office/drawing/2014/main" id="{61911510-6738-2587-2740-8C8262D9968C}"/>
              </a:ext>
            </a:extLst>
          </p:cNvPr>
          <p:cNvSpPr>
            <a:spLocks noGrp="1"/>
          </p:cNvSpPr>
          <p:nvPr>
            <p:ph type="body" sz="quarter" idx="4294967295"/>
          </p:nvPr>
        </p:nvSpPr>
        <p:spPr>
          <a:xfrm>
            <a:off x="991006" y="2117725"/>
            <a:ext cx="4846638" cy="465138"/>
          </a:xfrm>
        </p:spPr>
        <p:txBody>
          <a:bodyPr/>
          <a:lstStyle/>
          <a:p>
            <a:r>
              <a:rPr lang="en-US" b="1" dirty="0">
                <a:solidFill>
                  <a:srgbClr val="00338D"/>
                </a:solidFill>
              </a:rPr>
              <a:t>Goal</a:t>
            </a:r>
            <a:r>
              <a:rPr lang="en-US" dirty="0">
                <a:solidFill>
                  <a:srgbClr val="00338D"/>
                </a:solidFill>
              </a:rPr>
              <a:t>: </a:t>
            </a:r>
            <a:r>
              <a:rPr lang="en-US" b="0" dirty="0">
                <a:solidFill>
                  <a:srgbClr val="00338D"/>
                </a:solidFill>
              </a:rPr>
              <a:t>To establish a youth health literacy program for students that facilitates regular access to healthcare. </a:t>
            </a:r>
          </a:p>
        </p:txBody>
      </p:sp>
      <p:sp>
        <p:nvSpPr>
          <p:cNvPr id="3" name="Text Placeholder 2">
            <a:extLst>
              <a:ext uri="{FF2B5EF4-FFF2-40B4-BE49-F238E27FC236}">
                <a16:creationId xmlns:a16="http://schemas.microsoft.com/office/drawing/2014/main" id="{1A3749E0-A9CC-D2F6-72AF-439907B3B5A9}"/>
              </a:ext>
            </a:extLst>
          </p:cNvPr>
          <p:cNvSpPr txBox="1">
            <a:spLocks/>
          </p:cNvSpPr>
          <p:nvPr/>
        </p:nvSpPr>
        <p:spPr>
          <a:xfrm>
            <a:off x="6345716" y="2118049"/>
            <a:ext cx="4854097" cy="64453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338D"/>
                </a:solidFill>
                <a:effectLst/>
                <a:uLnTx/>
                <a:uFillTx/>
                <a:latin typeface="Arial"/>
                <a:ea typeface="+mn-ea"/>
                <a:cs typeface="+mn-cs"/>
              </a:rPr>
              <a:t>Goal: </a:t>
            </a:r>
            <a:r>
              <a:rPr kumimoji="0" lang="en-US" b="0" i="0" u="none" strike="noStrike" kern="1200" cap="none" spc="0" normalizeH="0" baseline="0" noProof="0" dirty="0">
                <a:ln>
                  <a:noFill/>
                </a:ln>
                <a:solidFill>
                  <a:srgbClr val="00338D"/>
                </a:solidFill>
                <a:effectLst/>
                <a:uLnTx/>
                <a:uFillTx/>
                <a:latin typeface="Arial"/>
                <a:ea typeface="+mn-ea"/>
                <a:cs typeface="+mn-cs"/>
              </a:rPr>
              <a:t>To establish a ride-share program pairing school students with community members aged 65+ to overcome transportation barriers related to access to healthcare.  </a:t>
            </a:r>
            <a:endParaRPr kumimoji="0" lang="en-US" b="1" i="1" u="none" strike="noStrike" kern="1200" cap="none" spc="0" normalizeH="0" baseline="0" noProof="0" dirty="0">
              <a:ln>
                <a:noFill/>
              </a:ln>
              <a:solidFill>
                <a:srgbClr val="00338D"/>
              </a:solidFill>
              <a:effectLst/>
              <a:uLnTx/>
              <a:uFillTx/>
              <a:latin typeface="Arial"/>
              <a:ea typeface="+mn-ea"/>
              <a:cs typeface="+mn-cs"/>
            </a:endParaRPr>
          </a:p>
        </p:txBody>
      </p:sp>
      <p:sp>
        <p:nvSpPr>
          <p:cNvPr id="4" name="TextBox 3">
            <a:extLst>
              <a:ext uri="{FF2B5EF4-FFF2-40B4-BE49-F238E27FC236}">
                <a16:creationId xmlns:a16="http://schemas.microsoft.com/office/drawing/2014/main" id="{87743170-BAD3-58DF-8D87-ED132EECC146}"/>
              </a:ext>
            </a:extLst>
          </p:cNvPr>
          <p:cNvSpPr txBox="1"/>
          <p:nvPr/>
        </p:nvSpPr>
        <p:spPr>
          <a:xfrm>
            <a:off x="995362" y="1538772"/>
            <a:ext cx="4846320" cy="457200"/>
          </a:xfrm>
          <a:prstGeom prst="rect">
            <a:avLst/>
          </a:prstGeom>
          <a:solidFill>
            <a:srgbClr val="1E49E2"/>
          </a:solid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a:ea typeface="+mn-ea"/>
                <a:cs typeface="+mn-cs"/>
              </a:rPr>
              <a:t>Grant Proposal 1</a:t>
            </a:r>
          </a:p>
        </p:txBody>
      </p:sp>
      <p:sp>
        <p:nvSpPr>
          <p:cNvPr id="8" name="TextBox 7">
            <a:extLst>
              <a:ext uri="{FF2B5EF4-FFF2-40B4-BE49-F238E27FC236}">
                <a16:creationId xmlns:a16="http://schemas.microsoft.com/office/drawing/2014/main" id="{95830C27-361B-EB59-71C1-067A89BD8EBD}"/>
              </a:ext>
            </a:extLst>
          </p:cNvPr>
          <p:cNvSpPr txBox="1"/>
          <p:nvPr/>
        </p:nvSpPr>
        <p:spPr>
          <a:xfrm>
            <a:off x="6345715" y="1538771"/>
            <a:ext cx="4846320" cy="457200"/>
          </a:xfrm>
          <a:prstGeom prst="rect">
            <a:avLst/>
          </a:prstGeom>
          <a:solidFill>
            <a:srgbClr val="1E49E2"/>
          </a:solid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a:ea typeface="+mn-ea"/>
                <a:cs typeface="+mn-cs"/>
              </a:rPr>
              <a:t>Grant Proposal 2</a:t>
            </a:r>
          </a:p>
        </p:txBody>
      </p:sp>
      <p:sp>
        <p:nvSpPr>
          <p:cNvPr id="14" name="Text Placeholder 2">
            <a:extLst>
              <a:ext uri="{FF2B5EF4-FFF2-40B4-BE49-F238E27FC236}">
                <a16:creationId xmlns:a16="http://schemas.microsoft.com/office/drawing/2014/main" id="{BBE7527F-0F82-320A-0DB8-FA3072A953C0}"/>
              </a:ext>
            </a:extLst>
          </p:cNvPr>
          <p:cNvSpPr txBox="1">
            <a:spLocks/>
          </p:cNvSpPr>
          <p:nvPr/>
        </p:nvSpPr>
        <p:spPr>
          <a:xfrm>
            <a:off x="1006380" y="3190364"/>
            <a:ext cx="4494208" cy="101538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338D"/>
                </a:solidFill>
                <a:effectLst/>
                <a:uLnTx/>
                <a:uFillTx/>
                <a:latin typeface="Arial"/>
                <a:ea typeface="+mn-ea"/>
                <a:cs typeface="+mn-cs"/>
              </a:rPr>
              <a:t>Location</a:t>
            </a:r>
            <a:r>
              <a:rPr kumimoji="0" lang="en-US" b="0" i="0" u="none" strike="noStrike" kern="1200" cap="none" spc="0" normalizeH="0" baseline="0" noProof="0" dirty="0">
                <a:ln>
                  <a:noFill/>
                </a:ln>
                <a:solidFill>
                  <a:srgbClr val="00338D"/>
                </a:solidFill>
                <a:effectLst/>
                <a:uLnTx/>
                <a:uFillTx/>
                <a:latin typeface="Arial"/>
                <a:ea typeface="+mn-ea"/>
                <a:cs typeface="+mn-cs"/>
              </a:rPr>
              <a:t>: Cheyenne Wells, CO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338D"/>
                </a:solidFill>
                <a:effectLst/>
                <a:uLnTx/>
                <a:uFillTx/>
                <a:latin typeface="Arial"/>
                <a:ea typeface="+mn-ea"/>
                <a:cs typeface="+mn-cs"/>
              </a:rPr>
              <a:t>Free/Reduced Price Lunch</a:t>
            </a:r>
            <a:r>
              <a:rPr kumimoji="0" lang="en-US" b="0" i="0" u="none" strike="noStrike" kern="1200" cap="none" spc="0" normalizeH="0" baseline="0" noProof="0" dirty="0">
                <a:ln>
                  <a:noFill/>
                </a:ln>
                <a:solidFill>
                  <a:srgbClr val="00338D"/>
                </a:solidFill>
                <a:effectLst/>
                <a:uLnTx/>
                <a:uFillTx/>
                <a:latin typeface="Arial"/>
                <a:ea typeface="+mn-ea"/>
                <a:cs typeface="+mn-cs"/>
              </a:rPr>
              <a:t>: 100%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338D"/>
                </a:solidFill>
                <a:effectLst/>
                <a:uLnTx/>
                <a:uFillTx/>
                <a:latin typeface="Arial"/>
                <a:ea typeface="+mn-ea"/>
                <a:cs typeface="+mn-cs"/>
              </a:rPr>
              <a:t>School Type</a:t>
            </a:r>
            <a:r>
              <a:rPr kumimoji="0" lang="en-US" b="0" i="0" u="none" strike="noStrike" kern="1200" cap="none" spc="0" normalizeH="0" baseline="0" noProof="0" dirty="0">
                <a:ln>
                  <a:noFill/>
                </a:ln>
                <a:solidFill>
                  <a:srgbClr val="00338D"/>
                </a:solidFill>
                <a:effectLst/>
                <a:uLnTx/>
                <a:uFillTx/>
                <a:latin typeface="Arial"/>
                <a:ea typeface="+mn-ea"/>
                <a:cs typeface="+mn-cs"/>
              </a:rPr>
              <a:t>: Rural</a:t>
            </a:r>
            <a:endParaRPr kumimoji="0" lang="en-US" b="1" i="0" u="none" strike="noStrike" kern="1200" cap="none" spc="0" normalizeH="0" baseline="0" noProof="0" dirty="0">
              <a:ln>
                <a:noFill/>
              </a:ln>
              <a:solidFill>
                <a:srgbClr val="00338D"/>
              </a:solidFill>
              <a:effectLst/>
              <a:uLnTx/>
              <a:uFillTx/>
              <a:latin typeface="Arial"/>
              <a:ea typeface="+mn-ea"/>
              <a:cs typeface="+mn-cs"/>
            </a:endParaRPr>
          </a:p>
        </p:txBody>
      </p:sp>
      <p:sp>
        <p:nvSpPr>
          <p:cNvPr id="16" name="Text Placeholder 2">
            <a:extLst>
              <a:ext uri="{FF2B5EF4-FFF2-40B4-BE49-F238E27FC236}">
                <a16:creationId xmlns:a16="http://schemas.microsoft.com/office/drawing/2014/main" id="{D3C2B14F-6069-EF5E-2FA2-EAB10BA4B492}"/>
              </a:ext>
            </a:extLst>
          </p:cNvPr>
          <p:cNvSpPr txBox="1">
            <a:spLocks/>
          </p:cNvSpPr>
          <p:nvPr/>
        </p:nvSpPr>
        <p:spPr>
          <a:xfrm>
            <a:off x="6345716" y="3190364"/>
            <a:ext cx="3750256" cy="101538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338D"/>
                </a:solidFill>
                <a:effectLst/>
                <a:uLnTx/>
                <a:uFillTx/>
                <a:latin typeface="Arial"/>
                <a:ea typeface="+mn-ea"/>
                <a:cs typeface="+mn-cs"/>
              </a:rPr>
              <a:t>Location</a:t>
            </a:r>
            <a:r>
              <a:rPr kumimoji="0" lang="en-US" b="0" i="0" u="none" strike="noStrike" kern="1200" cap="none" spc="0" normalizeH="0" baseline="0" noProof="0" dirty="0">
                <a:ln>
                  <a:noFill/>
                </a:ln>
                <a:solidFill>
                  <a:srgbClr val="00338D"/>
                </a:solidFill>
                <a:effectLst/>
                <a:uLnTx/>
                <a:uFillTx/>
                <a:latin typeface="Arial"/>
                <a:ea typeface="+mn-ea"/>
                <a:cs typeface="+mn-cs"/>
              </a:rPr>
              <a:t>: Riverdale, CA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338D"/>
                </a:solidFill>
                <a:effectLst/>
                <a:uLnTx/>
                <a:uFillTx/>
                <a:latin typeface="Arial"/>
                <a:ea typeface="+mn-ea"/>
                <a:cs typeface="+mn-cs"/>
              </a:rPr>
              <a:t>Free/Reduced Price Lunch</a:t>
            </a:r>
            <a:r>
              <a:rPr kumimoji="0" lang="en-US" b="0" i="0" u="none" strike="noStrike" kern="1200" cap="none" spc="0" normalizeH="0" baseline="0" noProof="0" dirty="0">
                <a:ln>
                  <a:noFill/>
                </a:ln>
                <a:solidFill>
                  <a:srgbClr val="00338D"/>
                </a:solidFill>
                <a:effectLst/>
                <a:uLnTx/>
                <a:uFillTx/>
                <a:latin typeface="Arial"/>
                <a:ea typeface="+mn-ea"/>
                <a:cs typeface="+mn-cs"/>
              </a:rPr>
              <a:t>: 90%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338D"/>
                </a:solidFill>
                <a:effectLst/>
                <a:uLnTx/>
                <a:uFillTx/>
                <a:latin typeface="Arial"/>
                <a:ea typeface="+mn-ea"/>
                <a:cs typeface="+mn-cs"/>
              </a:rPr>
              <a:t>School Type</a:t>
            </a:r>
            <a:r>
              <a:rPr kumimoji="0" lang="en-US" b="0" i="0" u="none" strike="noStrike" kern="1200" cap="none" spc="0" normalizeH="0" baseline="0" noProof="0" dirty="0">
                <a:ln>
                  <a:noFill/>
                </a:ln>
                <a:solidFill>
                  <a:srgbClr val="00338D"/>
                </a:solidFill>
                <a:effectLst/>
                <a:uLnTx/>
                <a:uFillTx/>
                <a:latin typeface="Arial"/>
                <a:ea typeface="+mn-ea"/>
                <a:cs typeface="+mn-cs"/>
              </a:rPr>
              <a:t>: Rural</a:t>
            </a:r>
            <a:endParaRPr kumimoji="0" lang="en-US" b="1" i="0" u="none" strike="noStrike" kern="1200" cap="none" spc="0" normalizeH="0" baseline="0" noProof="0" dirty="0">
              <a:ln>
                <a:noFill/>
              </a:ln>
              <a:solidFill>
                <a:srgbClr val="00338D"/>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b="1" i="1" u="none" strike="noStrike" kern="1200" cap="none" spc="0" normalizeH="0" baseline="0" noProof="0" dirty="0">
              <a:ln>
                <a:noFill/>
              </a:ln>
              <a:solidFill>
                <a:srgbClr val="00338D"/>
              </a:solidFill>
              <a:effectLst/>
              <a:uLnTx/>
              <a:uFillTx/>
              <a:latin typeface="Arial"/>
              <a:ea typeface="+mn-ea"/>
              <a:cs typeface="+mn-cs"/>
            </a:endParaRPr>
          </a:p>
        </p:txBody>
      </p:sp>
      <p:grpSp>
        <p:nvGrpSpPr>
          <p:cNvPr id="70" name="Group 69">
            <a:extLst>
              <a:ext uri="{FF2B5EF4-FFF2-40B4-BE49-F238E27FC236}">
                <a16:creationId xmlns:a16="http://schemas.microsoft.com/office/drawing/2014/main" id="{BD69920C-9950-F293-2052-6E9BF67C1698}"/>
              </a:ext>
            </a:extLst>
          </p:cNvPr>
          <p:cNvGrpSpPr/>
          <p:nvPr/>
        </p:nvGrpSpPr>
        <p:grpSpPr>
          <a:xfrm>
            <a:off x="991006" y="4849559"/>
            <a:ext cx="4497736" cy="457200"/>
            <a:chOff x="352649" y="4952382"/>
            <a:chExt cx="4497736" cy="457200"/>
          </a:xfrm>
        </p:grpSpPr>
        <p:sp>
          <p:nvSpPr>
            <p:cNvPr id="64" name="Rectangle: Rounded Corners 63">
              <a:extLst>
                <a:ext uri="{FF2B5EF4-FFF2-40B4-BE49-F238E27FC236}">
                  <a16:creationId xmlns:a16="http://schemas.microsoft.com/office/drawing/2014/main" id="{36804DF0-56C3-DD8B-7623-E5B3AF6BD911}"/>
                </a:ext>
              </a:extLst>
            </p:cNvPr>
            <p:cNvSpPr/>
            <p:nvPr/>
          </p:nvSpPr>
          <p:spPr>
            <a:xfrm>
              <a:off x="595314" y="5006550"/>
              <a:ext cx="4255071" cy="390782"/>
            </a:xfrm>
            <a:prstGeom prst="roundRect">
              <a:avLst>
                <a:gd name="adj" fmla="val 834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program’s potential impact align with your desired results?</a:t>
              </a:r>
            </a:p>
          </p:txBody>
        </p:sp>
        <p:sp>
          <p:nvSpPr>
            <p:cNvPr id="66" name="Oval 65">
              <a:extLst>
                <a:ext uri="{FF2B5EF4-FFF2-40B4-BE49-F238E27FC236}">
                  <a16:creationId xmlns:a16="http://schemas.microsoft.com/office/drawing/2014/main" id="{C94098D5-B6C5-6C43-3D4A-C049C4A69D80}"/>
                </a:ext>
              </a:extLst>
            </p:cNvPr>
            <p:cNvSpPr/>
            <p:nvPr/>
          </p:nvSpPr>
          <p:spPr>
            <a:xfrm>
              <a:off x="352649" y="4952382"/>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Q2</a:t>
              </a:r>
            </a:p>
          </p:txBody>
        </p:sp>
      </p:grpSp>
      <p:grpSp>
        <p:nvGrpSpPr>
          <p:cNvPr id="71" name="Group 70">
            <a:extLst>
              <a:ext uri="{FF2B5EF4-FFF2-40B4-BE49-F238E27FC236}">
                <a16:creationId xmlns:a16="http://schemas.microsoft.com/office/drawing/2014/main" id="{5BD70E3D-3648-F53D-FF16-ACC2BBC962AC}"/>
              </a:ext>
            </a:extLst>
          </p:cNvPr>
          <p:cNvGrpSpPr/>
          <p:nvPr/>
        </p:nvGrpSpPr>
        <p:grpSpPr>
          <a:xfrm>
            <a:off x="991006" y="5392458"/>
            <a:ext cx="4497736" cy="457200"/>
            <a:chOff x="352649" y="5763382"/>
            <a:chExt cx="4497736" cy="457200"/>
          </a:xfrm>
        </p:grpSpPr>
        <p:sp>
          <p:nvSpPr>
            <p:cNvPr id="65" name="Rectangle: Rounded Corners 64">
              <a:extLst>
                <a:ext uri="{FF2B5EF4-FFF2-40B4-BE49-F238E27FC236}">
                  <a16:creationId xmlns:a16="http://schemas.microsoft.com/office/drawing/2014/main" id="{BF11EA30-A51D-C885-707E-C4B1BA189927}"/>
                </a:ext>
              </a:extLst>
            </p:cNvPr>
            <p:cNvSpPr/>
            <p:nvPr/>
          </p:nvSpPr>
          <p:spPr>
            <a:xfrm>
              <a:off x="595314" y="5815841"/>
              <a:ext cx="4255071" cy="390782"/>
            </a:xfrm>
            <a:prstGeom prst="roundRect">
              <a:avLst>
                <a:gd name="adj" fmla="val 7975"/>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 have a strong measurement </a:t>
              </a:r>
              <a:br>
                <a:rPr kumimoji="0" lang="en-US" sz="1200" b="0" i="0" u="none" strike="noStrike" kern="1200" cap="none" spc="0" normalizeH="0" baseline="0" noProof="0" dirty="0">
                  <a:ln>
                    <a:noFill/>
                  </a:ln>
                  <a:solidFill>
                    <a:prstClr val="white"/>
                  </a:solidFill>
                  <a:effectLst/>
                  <a:uLnTx/>
                  <a:uFillTx/>
                  <a:latin typeface="Arial"/>
                  <a:ea typeface="+mn-ea"/>
                  <a:cs typeface="+mn-cs"/>
                </a:rPr>
              </a:br>
              <a:r>
                <a:rPr kumimoji="0" lang="en-US" sz="1200" b="0" i="0" u="none" strike="noStrike" kern="1200" cap="none" spc="0" normalizeH="0" baseline="0" noProof="0" dirty="0">
                  <a:ln>
                    <a:noFill/>
                  </a:ln>
                  <a:solidFill>
                    <a:prstClr val="white"/>
                  </a:solidFill>
                  <a:effectLst/>
                  <a:uLnTx/>
                  <a:uFillTx/>
                  <a:latin typeface="Arial"/>
                  <a:ea typeface="+mn-ea"/>
                  <a:cs typeface="+mn-cs"/>
                </a:rPr>
                <a:t>methodology?</a:t>
              </a:r>
            </a:p>
          </p:txBody>
        </p:sp>
        <p:sp>
          <p:nvSpPr>
            <p:cNvPr id="67" name="Oval 66">
              <a:extLst>
                <a:ext uri="{FF2B5EF4-FFF2-40B4-BE49-F238E27FC236}">
                  <a16:creationId xmlns:a16="http://schemas.microsoft.com/office/drawing/2014/main" id="{C41F55E7-59A5-443A-0F03-6504A6C3F574}"/>
                </a:ext>
              </a:extLst>
            </p:cNvPr>
            <p:cNvSpPr/>
            <p:nvPr/>
          </p:nvSpPr>
          <p:spPr>
            <a:xfrm>
              <a:off x="352649" y="5763382"/>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Q3</a:t>
              </a:r>
            </a:p>
          </p:txBody>
        </p:sp>
      </p:grpSp>
      <p:grpSp>
        <p:nvGrpSpPr>
          <p:cNvPr id="69" name="Group 68">
            <a:extLst>
              <a:ext uri="{FF2B5EF4-FFF2-40B4-BE49-F238E27FC236}">
                <a16:creationId xmlns:a16="http://schemas.microsoft.com/office/drawing/2014/main" id="{140C43FD-963E-F5ED-ECB4-BA76C2A06D35}"/>
              </a:ext>
            </a:extLst>
          </p:cNvPr>
          <p:cNvGrpSpPr/>
          <p:nvPr/>
        </p:nvGrpSpPr>
        <p:grpSpPr>
          <a:xfrm>
            <a:off x="991006" y="4306659"/>
            <a:ext cx="4497736" cy="457200"/>
            <a:chOff x="352649" y="4439581"/>
            <a:chExt cx="4497736" cy="457200"/>
          </a:xfrm>
        </p:grpSpPr>
        <p:sp>
          <p:nvSpPr>
            <p:cNvPr id="63" name="Rectangle: Rounded Corners 62">
              <a:extLst>
                <a:ext uri="{FF2B5EF4-FFF2-40B4-BE49-F238E27FC236}">
                  <a16:creationId xmlns:a16="http://schemas.microsoft.com/office/drawing/2014/main" id="{F2FCF08A-F2E2-28E5-1164-75857CFC6C89}"/>
                </a:ext>
              </a:extLst>
            </p:cNvPr>
            <p:cNvSpPr/>
            <p:nvPr/>
          </p:nvSpPr>
          <p:spPr>
            <a:xfrm>
              <a:off x="595314" y="4493961"/>
              <a:ext cx="4255071" cy="390782"/>
            </a:xfrm>
            <a:prstGeom prst="roundRect">
              <a:avLst>
                <a:gd name="adj" fmla="val 9121"/>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Is the program aligned with the company’s </a:t>
              </a:r>
              <a:br>
                <a:rPr kumimoji="0" lang="en-US" sz="1200" b="0" i="0" u="none" strike="noStrike" kern="1200" cap="none" spc="0" normalizeH="0" baseline="0" noProof="0" dirty="0">
                  <a:ln>
                    <a:noFill/>
                  </a:ln>
                  <a:solidFill>
                    <a:prstClr val="white"/>
                  </a:solidFill>
                  <a:effectLst/>
                  <a:uLnTx/>
                  <a:uFillTx/>
                  <a:latin typeface="Arial"/>
                  <a:ea typeface="+mn-ea"/>
                  <a:cs typeface="+mn-cs"/>
                </a:rPr>
              </a:br>
              <a:r>
                <a:rPr kumimoji="0" lang="en-US" sz="1200" b="0" i="0" u="none" strike="noStrike" kern="1200" cap="none" spc="0" normalizeH="0" baseline="0" noProof="0" dirty="0">
                  <a:ln>
                    <a:noFill/>
                  </a:ln>
                  <a:solidFill>
                    <a:prstClr val="white"/>
                  </a:solidFill>
                  <a:effectLst/>
                  <a:uLnTx/>
                  <a:uFillTx/>
                  <a:latin typeface="Arial"/>
                  <a:ea typeface="+mn-ea"/>
                  <a:cs typeface="+mn-cs"/>
                </a:rPr>
                <a:t>philanthropic focus areas?</a:t>
              </a:r>
            </a:p>
          </p:txBody>
        </p:sp>
        <p:sp>
          <p:nvSpPr>
            <p:cNvPr id="68" name="Oval 67">
              <a:extLst>
                <a:ext uri="{FF2B5EF4-FFF2-40B4-BE49-F238E27FC236}">
                  <a16:creationId xmlns:a16="http://schemas.microsoft.com/office/drawing/2014/main" id="{7176B9B3-A69E-EE10-B52D-47459260A322}"/>
                </a:ext>
              </a:extLst>
            </p:cNvPr>
            <p:cNvSpPr/>
            <p:nvPr/>
          </p:nvSpPr>
          <p:spPr>
            <a:xfrm>
              <a:off x="352649" y="4439581"/>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Q1</a:t>
              </a:r>
            </a:p>
          </p:txBody>
        </p:sp>
      </p:grpSp>
      <p:grpSp>
        <p:nvGrpSpPr>
          <p:cNvPr id="76" name="Group 75">
            <a:extLst>
              <a:ext uri="{FF2B5EF4-FFF2-40B4-BE49-F238E27FC236}">
                <a16:creationId xmlns:a16="http://schemas.microsoft.com/office/drawing/2014/main" id="{C8395C6B-F937-58C1-CAFE-0711494D53D2}"/>
              </a:ext>
            </a:extLst>
          </p:cNvPr>
          <p:cNvGrpSpPr/>
          <p:nvPr/>
        </p:nvGrpSpPr>
        <p:grpSpPr>
          <a:xfrm>
            <a:off x="6398442" y="4669486"/>
            <a:ext cx="4320973" cy="457200"/>
            <a:chOff x="6117779" y="4706241"/>
            <a:chExt cx="4320973" cy="457200"/>
          </a:xfrm>
        </p:grpSpPr>
        <p:sp>
          <p:nvSpPr>
            <p:cNvPr id="72" name="Rectangle: Rounded Corners 71">
              <a:extLst>
                <a:ext uri="{FF2B5EF4-FFF2-40B4-BE49-F238E27FC236}">
                  <a16:creationId xmlns:a16="http://schemas.microsoft.com/office/drawing/2014/main" id="{5B9BE1AB-CA21-79F7-325D-86DA651A961F}"/>
                </a:ext>
              </a:extLst>
            </p:cNvPr>
            <p:cNvSpPr/>
            <p:nvPr/>
          </p:nvSpPr>
          <p:spPr>
            <a:xfrm>
              <a:off x="6360446" y="4752542"/>
              <a:ext cx="4078306" cy="390782"/>
            </a:xfrm>
            <a:prstGeom prst="roundRect">
              <a:avLst>
                <a:gd name="adj" fmla="val 5540"/>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this program meet the most pressing needs of </a:t>
              </a:r>
              <a:br>
                <a:rPr kumimoji="0" lang="en-US" sz="1200" b="0" i="0" u="none" strike="noStrike" kern="1200" cap="none" spc="0" normalizeH="0" baseline="0" noProof="0" dirty="0">
                  <a:ln>
                    <a:noFill/>
                  </a:ln>
                  <a:solidFill>
                    <a:prstClr val="white"/>
                  </a:solidFill>
                  <a:effectLst/>
                  <a:uLnTx/>
                  <a:uFillTx/>
                  <a:latin typeface="Arial"/>
                  <a:ea typeface="+mn-ea"/>
                  <a:cs typeface="+mn-cs"/>
                </a:rPr>
              </a:br>
              <a:r>
                <a:rPr kumimoji="0" lang="en-US" sz="1200" b="0" i="0" u="none" strike="noStrike" kern="1200" cap="none" spc="0" normalizeH="0" baseline="0" noProof="0" dirty="0">
                  <a:ln>
                    <a:noFill/>
                  </a:ln>
                  <a:solidFill>
                    <a:prstClr val="white"/>
                  </a:solidFill>
                  <a:effectLst/>
                  <a:uLnTx/>
                  <a:uFillTx/>
                  <a:latin typeface="Arial"/>
                  <a:ea typeface="+mn-ea"/>
                  <a:cs typeface="+mn-cs"/>
                </a:rPr>
                <a:t>the communities we serve?</a:t>
              </a:r>
            </a:p>
          </p:txBody>
        </p:sp>
        <p:sp>
          <p:nvSpPr>
            <p:cNvPr id="74" name="Oval 73">
              <a:extLst>
                <a:ext uri="{FF2B5EF4-FFF2-40B4-BE49-F238E27FC236}">
                  <a16:creationId xmlns:a16="http://schemas.microsoft.com/office/drawing/2014/main" id="{B560FA14-C299-89CE-B0A1-3678C4C6842D}"/>
                </a:ext>
              </a:extLst>
            </p:cNvPr>
            <p:cNvSpPr/>
            <p:nvPr/>
          </p:nvSpPr>
          <p:spPr>
            <a:xfrm>
              <a:off x="6117779" y="4706241"/>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Q4</a:t>
              </a:r>
            </a:p>
          </p:txBody>
        </p:sp>
      </p:grpSp>
      <p:grpSp>
        <p:nvGrpSpPr>
          <p:cNvPr id="77" name="Group 76">
            <a:extLst>
              <a:ext uri="{FF2B5EF4-FFF2-40B4-BE49-F238E27FC236}">
                <a16:creationId xmlns:a16="http://schemas.microsoft.com/office/drawing/2014/main" id="{2430DBB9-5CC2-C483-9AA0-421802D488A9}"/>
              </a:ext>
            </a:extLst>
          </p:cNvPr>
          <p:cNvGrpSpPr/>
          <p:nvPr/>
        </p:nvGrpSpPr>
        <p:grpSpPr>
          <a:xfrm>
            <a:off x="6398442" y="5207484"/>
            <a:ext cx="4320973" cy="457200"/>
            <a:chOff x="6117779" y="5526711"/>
            <a:chExt cx="4320973" cy="457200"/>
          </a:xfrm>
        </p:grpSpPr>
        <p:sp>
          <p:nvSpPr>
            <p:cNvPr id="73" name="Rectangle: Rounded Corners 72">
              <a:extLst>
                <a:ext uri="{FF2B5EF4-FFF2-40B4-BE49-F238E27FC236}">
                  <a16:creationId xmlns:a16="http://schemas.microsoft.com/office/drawing/2014/main" id="{F197171F-61C7-382F-B918-7EDD0FC5E3B3}"/>
                </a:ext>
              </a:extLst>
            </p:cNvPr>
            <p:cNvSpPr/>
            <p:nvPr/>
          </p:nvSpPr>
          <p:spPr>
            <a:xfrm>
              <a:off x="6360445" y="5567991"/>
              <a:ext cx="4078307" cy="390782"/>
            </a:xfrm>
            <a:prstGeom prst="roundRect">
              <a:avLst>
                <a:gd name="adj" fmla="val 16915"/>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 have a specific target community or </a:t>
              </a:r>
              <a:br>
                <a:rPr kumimoji="0" lang="en-US" sz="1200" b="0" i="0" u="none" strike="noStrike" kern="1200" cap="none" spc="0" normalizeH="0" baseline="0" noProof="0" dirty="0">
                  <a:ln>
                    <a:noFill/>
                  </a:ln>
                  <a:solidFill>
                    <a:prstClr val="white"/>
                  </a:solidFill>
                  <a:effectLst/>
                  <a:uLnTx/>
                  <a:uFillTx/>
                  <a:latin typeface="Arial"/>
                  <a:ea typeface="+mn-ea"/>
                  <a:cs typeface="+mn-cs"/>
                </a:rPr>
              </a:br>
              <a:r>
                <a:rPr kumimoji="0" lang="en-US" sz="1200" b="0" i="0" u="none" strike="noStrike" kern="1200" cap="none" spc="0" normalizeH="0" baseline="0" noProof="0" dirty="0">
                  <a:ln>
                    <a:noFill/>
                  </a:ln>
                  <a:solidFill>
                    <a:prstClr val="white"/>
                  </a:solidFill>
                  <a:effectLst/>
                  <a:uLnTx/>
                  <a:uFillTx/>
                  <a:latin typeface="Arial"/>
                  <a:ea typeface="+mn-ea"/>
                  <a:cs typeface="+mn-cs"/>
                </a:rPr>
                <a:t>population you’re hoping to impact?</a:t>
              </a:r>
            </a:p>
          </p:txBody>
        </p:sp>
        <p:sp>
          <p:nvSpPr>
            <p:cNvPr id="75" name="Oval 74">
              <a:extLst>
                <a:ext uri="{FF2B5EF4-FFF2-40B4-BE49-F238E27FC236}">
                  <a16:creationId xmlns:a16="http://schemas.microsoft.com/office/drawing/2014/main" id="{51D6E3F1-E157-A30A-5F86-C2D918428A37}"/>
                </a:ext>
              </a:extLst>
            </p:cNvPr>
            <p:cNvSpPr/>
            <p:nvPr/>
          </p:nvSpPr>
          <p:spPr>
            <a:xfrm>
              <a:off x="6117779" y="5526711"/>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Q5</a:t>
              </a:r>
            </a:p>
          </p:txBody>
        </p:sp>
      </p:grpSp>
      <p:pic>
        <p:nvPicPr>
          <p:cNvPr id="5" name="Graphic 4">
            <a:extLst>
              <a:ext uri="{FF2B5EF4-FFF2-40B4-BE49-F238E27FC236}">
                <a16:creationId xmlns:a16="http://schemas.microsoft.com/office/drawing/2014/main" id="{A53D5F3B-D890-9556-8C6B-FA8B423D813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5439" y="4393656"/>
            <a:ext cx="327273" cy="327273"/>
          </a:xfrm>
          <a:prstGeom prst="rect">
            <a:avLst/>
          </a:prstGeom>
        </p:spPr>
      </p:pic>
      <p:pic>
        <p:nvPicPr>
          <p:cNvPr id="6" name="Graphic 5">
            <a:extLst>
              <a:ext uri="{FF2B5EF4-FFF2-40B4-BE49-F238E27FC236}">
                <a16:creationId xmlns:a16="http://schemas.microsoft.com/office/drawing/2014/main" id="{8CDF0332-FCE1-E921-199B-1E02EC6C29C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9624" y="4720929"/>
            <a:ext cx="360000" cy="360000"/>
          </a:xfrm>
          <a:prstGeom prst="rect">
            <a:avLst/>
          </a:prstGeom>
        </p:spPr>
      </p:pic>
      <p:pic>
        <p:nvPicPr>
          <p:cNvPr id="7" name="Graphic 6">
            <a:extLst>
              <a:ext uri="{FF2B5EF4-FFF2-40B4-BE49-F238E27FC236}">
                <a16:creationId xmlns:a16="http://schemas.microsoft.com/office/drawing/2014/main" id="{173B612E-C538-E714-E700-6C0FFB74D2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5439" y="4933482"/>
            <a:ext cx="327273" cy="327273"/>
          </a:xfrm>
          <a:prstGeom prst="rect">
            <a:avLst/>
          </a:prstGeom>
        </p:spPr>
      </p:pic>
      <p:pic>
        <p:nvPicPr>
          <p:cNvPr id="9" name="Graphic 8">
            <a:extLst>
              <a:ext uri="{FF2B5EF4-FFF2-40B4-BE49-F238E27FC236}">
                <a16:creationId xmlns:a16="http://schemas.microsoft.com/office/drawing/2014/main" id="{9702C087-49F5-83B5-4D70-7FEF47E98E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5439" y="5484326"/>
            <a:ext cx="327273" cy="327273"/>
          </a:xfrm>
          <a:prstGeom prst="rect">
            <a:avLst/>
          </a:prstGeom>
        </p:spPr>
      </p:pic>
      <p:pic>
        <p:nvPicPr>
          <p:cNvPr id="10" name="Graphic 9">
            <a:extLst>
              <a:ext uri="{FF2B5EF4-FFF2-40B4-BE49-F238E27FC236}">
                <a16:creationId xmlns:a16="http://schemas.microsoft.com/office/drawing/2014/main" id="{3C6A816F-C8D3-C197-8046-186421974C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9624" y="5260755"/>
            <a:ext cx="360000" cy="360000"/>
          </a:xfrm>
          <a:prstGeom prst="rect">
            <a:avLst/>
          </a:prstGeom>
        </p:spPr>
      </p:pic>
    </p:spTree>
    <p:extLst>
      <p:ext uri="{BB962C8B-B14F-4D97-AF65-F5344CB8AC3E}">
        <p14:creationId xmlns:p14="http://schemas.microsoft.com/office/powerpoint/2010/main" val="31614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 grpId="0"/>
      <p:bldP spid="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14" name="Text Placeholder 2">
            <a:extLst>
              <a:ext uri="{FF2B5EF4-FFF2-40B4-BE49-F238E27FC236}">
                <a16:creationId xmlns:a16="http://schemas.microsoft.com/office/drawing/2014/main" id="{BBE7527F-0F82-320A-0DB8-FA3072A953C0}"/>
              </a:ext>
            </a:extLst>
          </p:cNvPr>
          <p:cNvSpPr txBox="1">
            <a:spLocks/>
          </p:cNvSpPr>
          <p:nvPr/>
        </p:nvSpPr>
        <p:spPr>
          <a:xfrm>
            <a:off x="995363" y="2864344"/>
            <a:ext cx="4846319" cy="16788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338D"/>
                </a:solidFill>
                <a:effectLst/>
                <a:uLnTx/>
                <a:uFillTx/>
                <a:latin typeface="Arial"/>
                <a:ea typeface="+mn-ea"/>
                <a:cs typeface="+mn-cs"/>
              </a:rPr>
              <a:t>Demographic Makeup</a:t>
            </a:r>
            <a:r>
              <a:rPr kumimoji="0" lang="en-US" sz="1400" b="0" i="0" u="none" strike="noStrike" kern="1200" cap="none" spc="0" normalizeH="0" baseline="0" noProof="0" dirty="0">
                <a:ln>
                  <a:noFill/>
                </a:ln>
                <a:solidFill>
                  <a:srgbClr val="00338D"/>
                </a:solidFill>
                <a:effectLst/>
                <a:uLnTx/>
                <a:uFillTx/>
                <a:latin typeface="Arial"/>
                <a:ea typeface="+mn-ea"/>
                <a:cs typeface="+mn-cs"/>
              </a:rPr>
              <a:t>: 87% White, 6% “other” and 6% two or more races; 17% identifying as Hispanic/Latino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338D"/>
                </a:solidFill>
                <a:effectLst/>
                <a:uLnTx/>
                <a:uFillTx/>
                <a:latin typeface="Arial"/>
                <a:ea typeface="+mn-ea"/>
                <a:cs typeface="+mn-cs"/>
              </a:rPr>
              <a:t>Overall ODIS Composite</a:t>
            </a:r>
            <a:r>
              <a:rPr kumimoji="0" lang="en-US" sz="1400" b="0" i="0" u="none" strike="noStrike" kern="1200" cap="none" spc="0" normalizeH="0" baseline="0" noProof="0" dirty="0">
                <a:ln>
                  <a:noFill/>
                </a:ln>
                <a:solidFill>
                  <a:srgbClr val="00338D"/>
                </a:solidFill>
                <a:effectLst/>
                <a:uLnTx/>
                <a:uFillTx/>
                <a:latin typeface="Arial"/>
                <a:ea typeface="+mn-ea"/>
                <a:cs typeface="+mn-cs"/>
              </a:rPr>
              <a:t>: </a:t>
            </a:r>
            <a:r>
              <a:rPr kumimoji="0" lang="en-US" sz="1400" b="0" i="0" u="none" strike="noStrike" kern="1200" cap="none" spc="0" normalizeH="0" baseline="0" noProof="0" dirty="0">
                <a:ln>
                  <a:noFill/>
                </a:ln>
                <a:solidFill>
                  <a:srgbClr val="FF0000"/>
                </a:solidFill>
                <a:effectLst/>
                <a:uLnTx/>
                <a:uFillTx/>
                <a:latin typeface="Arial"/>
                <a:ea typeface="+mn-ea"/>
                <a:cs typeface="+mn-cs"/>
              </a:rPr>
              <a:t>26</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338D"/>
                </a:solidFill>
                <a:effectLst/>
                <a:uLnTx/>
                <a:uFillTx/>
                <a:latin typeface="Arial"/>
                <a:ea typeface="+mn-ea"/>
                <a:cs typeface="+mn-cs"/>
              </a:rPr>
              <a:t>Health ODIS</a:t>
            </a:r>
            <a:r>
              <a:rPr kumimoji="0" lang="en-US" sz="1400" b="0" i="0" u="none" strike="noStrike" kern="1200" cap="none" spc="0" normalizeH="0" baseline="0" noProof="0" dirty="0">
                <a:ln>
                  <a:noFill/>
                </a:ln>
                <a:solidFill>
                  <a:srgbClr val="00338D"/>
                </a:solidFill>
                <a:effectLst/>
                <a:uLnTx/>
                <a:uFillTx/>
                <a:latin typeface="Arial"/>
                <a:ea typeface="+mn-ea"/>
                <a:cs typeface="+mn-cs"/>
              </a:rPr>
              <a:t>: </a:t>
            </a:r>
            <a:r>
              <a:rPr kumimoji="0" lang="en-US" sz="1400" b="0" i="0" u="none" strike="noStrike" kern="1200" cap="none" spc="0" normalizeH="0" baseline="0" noProof="0" dirty="0">
                <a:ln>
                  <a:noFill/>
                </a:ln>
                <a:solidFill>
                  <a:srgbClr val="00B050"/>
                </a:solidFill>
                <a:effectLst/>
                <a:uLnTx/>
                <a:uFillTx/>
                <a:latin typeface="Arial"/>
                <a:ea typeface="+mn-ea"/>
                <a:cs typeface="+mn-cs"/>
              </a:rPr>
              <a:t>24</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338D"/>
                </a:solidFill>
                <a:effectLst/>
                <a:uLnTx/>
                <a:uFillTx/>
                <a:latin typeface="Arial"/>
                <a:ea typeface="+mn-ea"/>
                <a:cs typeface="+mn-cs"/>
              </a:rPr>
              <a:t>Access to Healthcare</a:t>
            </a:r>
            <a:r>
              <a:rPr kumimoji="0" lang="en-US" sz="1400" b="0" i="0" u="none" strike="noStrike" kern="1200" cap="none" spc="0" normalizeH="0" baseline="0" noProof="0" dirty="0">
                <a:ln>
                  <a:noFill/>
                </a:ln>
                <a:solidFill>
                  <a:srgbClr val="00338D"/>
                </a:solidFill>
                <a:effectLst/>
                <a:uLnTx/>
                <a:uFillTx/>
                <a:latin typeface="Arial"/>
                <a:ea typeface="+mn-ea"/>
                <a:cs typeface="+mn-cs"/>
              </a:rPr>
              <a:t>: </a:t>
            </a:r>
            <a:r>
              <a:rPr kumimoji="0" lang="en-US" sz="1400" b="0" i="0" u="none" strike="noStrike" kern="1200" cap="none" spc="0" normalizeH="0" baseline="0" noProof="0" dirty="0">
                <a:ln>
                  <a:noFill/>
                </a:ln>
                <a:solidFill>
                  <a:srgbClr val="7030A0"/>
                </a:solidFill>
                <a:effectLst/>
                <a:uLnTx/>
                <a:uFillTx/>
                <a:latin typeface="Arial"/>
                <a:ea typeface="+mn-ea"/>
                <a:cs typeface="+mn-cs"/>
              </a:rPr>
              <a:t>14</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338D"/>
              </a:solidFill>
              <a:effectLst/>
              <a:uLnTx/>
              <a:uFillTx/>
              <a:latin typeface="Arial"/>
              <a:ea typeface="+mn-ea"/>
              <a:cs typeface="+mn-cs"/>
            </a:endParaRPr>
          </a:p>
        </p:txBody>
      </p:sp>
      <p:sp>
        <p:nvSpPr>
          <p:cNvPr id="16" name="Text Placeholder 2">
            <a:extLst>
              <a:ext uri="{FF2B5EF4-FFF2-40B4-BE49-F238E27FC236}">
                <a16:creationId xmlns:a16="http://schemas.microsoft.com/office/drawing/2014/main" id="{D3C2B14F-6069-EF5E-2FA2-EAB10BA4B492}"/>
              </a:ext>
            </a:extLst>
          </p:cNvPr>
          <p:cNvSpPr txBox="1">
            <a:spLocks/>
          </p:cNvSpPr>
          <p:nvPr/>
        </p:nvSpPr>
        <p:spPr>
          <a:xfrm>
            <a:off x="6345715" y="2832982"/>
            <a:ext cx="5186587" cy="16788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338D"/>
                </a:solidFill>
                <a:effectLst/>
                <a:uLnTx/>
                <a:uFillTx/>
                <a:latin typeface="Arial"/>
                <a:ea typeface="+mn-ea"/>
                <a:cs typeface="+mn-cs"/>
              </a:rPr>
              <a:t>Demographic Makeup</a:t>
            </a:r>
            <a:r>
              <a:rPr kumimoji="0" lang="en-US" sz="1400" b="0" i="0" u="none" strike="noStrike" kern="1200" cap="none" spc="0" normalizeH="0" baseline="0" noProof="0" dirty="0">
                <a:ln>
                  <a:noFill/>
                </a:ln>
                <a:solidFill>
                  <a:srgbClr val="00338D"/>
                </a:solidFill>
                <a:effectLst/>
                <a:uLnTx/>
                <a:uFillTx/>
                <a:latin typeface="Arial"/>
                <a:ea typeface="+mn-ea"/>
                <a:cs typeface="+mn-cs"/>
              </a:rPr>
              <a:t>:49% White, 37% “Other”, 11% Two or more races; 79% Hispanic/Latino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338D"/>
                </a:solidFill>
                <a:effectLst/>
                <a:uLnTx/>
                <a:uFillTx/>
                <a:latin typeface="Arial"/>
                <a:ea typeface="+mn-ea"/>
                <a:cs typeface="+mn-cs"/>
              </a:rPr>
              <a:t>Overall ODIS Composite</a:t>
            </a:r>
            <a:r>
              <a:rPr kumimoji="0" lang="en-US" sz="1400" b="0" i="0" u="none" strike="noStrike" kern="1200" cap="none" spc="0" normalizeH="0" baseline="0" noProof="0" dirty="0">
                <a:ln>
                  <a:noFill/>
                </a:ln>
                <a:solidFill>
                  <a:srgbClr val="00338D"/>
                </a:solidFill>
                <a:effectLst/>
                <a:uLnTx/>
                <a:uFillTx/>
                <a:latin typeface="Arial"/>
                <a:ea typeface="+mn-ea"/>
                <a:cs typeface="+mn-cs"/>
              </a:rPr>
              <a:t>: </a:t>
            </a:r>
            <a:r>
              <a:rPr kumimoji="0" lang="en-US" sz="1400" b="0" i="0" u="none" strike="noStrike" kern="1200" cap="none" spc="0" normalizeH="0" baseline="0" noProof="0" dirty="0">
                <a:ln>
                  <a:noFill/>
                </a:ln>
                <a:solidFill>
                  <a:srgbClr val="FF0000"/>
                </a:solidFill>
                <a:effectLst/>
                <a:uLnTx/>
                <a:uFillTx/>
                <a:latin typeface="Arial"/>
                <a:ea typeface="+mn-ea"/>
                <a:cs typeface="+mn-cs"/>
              </a:rPr>
              <a:t>57</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338D"/>
                </a:solidFill>
                <a:effectLst/>
                <a:uLnTx/>
                <a:uFillTx/>
                <a:latin typeface="Arial"/>
                <a:ea typeface="+mn-ea"/>
                <a:cs typeface="+mn-cs"/>
              </a:rPr>
              <a:t>Health ODIS</a:t>
            </a:r>
            <a:r>
              <a:rPr kumimoji="0" lang="en-US" sz="1400" b="0" i="0" u="none" strike="noStrike" kern="1200" cap="none" spc="0" normalizeH="0" baseline="0" noProof="0" dirty="0">
                <a:ln>
                  <a:noFill/>
                </a:ln>
                <a:solidFill>
                  <a:srgbClr val="00338D"/>
                </a:solidFill>
                <a:effectLst/>
                <a:uLnTx/>
                <a:uFillTx/>
                <a:latin typeface="Arial"/>
                <a:ea typeface="+mn-ea"/>
                <a:cs typeface="+mn-cs"/>
              </a:rPr>
              <a:t>: </a:t>
            </a:r>
            <a:r>
              <a:rPr kumimoji="0" lang="en-US" sz="1400" b="0" i="0" u="none" strike="noStrike" kern="1200" cap="none" spc="0" normalizeH="0" baseline="0" noProof="0" dirty="0">
                <a:ln>
                  <a:noFill/>
                </a:ln>
                <a:solidFill>
                  <a:srgbClr val="00B050"/>
                </a:solidFill>
                <a:effectLst/>
                <a:uLnTx/>
                <a:uFillTx/>
                <a:latin typeface="Arial"/>
                <a:ea typeface="+mn-ea"/>
                <a:cs typeface="+mn-cs"/>
              </a:rPr>
              <a:t>45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338D"/>
                </a:solidFill>
                <a:effectLst/>
                <a:uLnTx/>
                <a:uFillTx/>
                <a:latin typeface="Arial"/>
                <a:ea typeface="+mn-ea"/>
                <a:cs typeface="+mn-cs"/>
              </a:rPr>
              <a:t>Access to Healthcare</a:t>
            </a:r>
            <a:r>
              <a:rPr kumimoji="0" lang="en-US" sz="1400" b="0" i="0" u="none" strike="noStrike" kern="1200" cap="none" spc="0" normalizeH="0" baseline="0" noProof="0" dirty="0">
                <a:ln>
                  <a:noFill/>
                </a:ln>
                <a:solidFill>
                  <a:srgbClr val="00338D"/>
                </a:solidFill>
                <a:effectLst/>
                <a:uLnTx/>
                <a:uFillTx/>
                <a:latin typeface="Arial"/>
                <a:ea typeface="+mn-ea"/>
                <a:cs typeface="+mn-cs"/>
              </a:rPr>
              <a:t>: </a:t>
            </a:r>
            <a:r>
              <a:rPr kumimoji="0" lang="en-US" sz="1400" b="0" i="0" u="none" strike="noStrike" kern="1200" cap="none" spc="0" normalizeH="0" baseline="0" noProof="0" dirty="0">
                <a:ln>
                  <a:noFill/>
                </a:ln>
                <a:solidFill>
                  <a:srgbClr val="7030A0"/>
                </a:solidFill>
                <a:effectLst/>
                <a:uLnTx/>
                <a:uFillTx/>
                <a:latin typeface="Arial"/>
                <a:ea typeface="+mn-ea"/>
                <a:cs typeface="+mn-cs"/>
              </a:rPr>
              <a:t>6</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sz="1400" b="1" i="1" u="none" strike="noStrike" kern="1200" cap="none" spc="0" normalizeH="0" baseline="0" noProof="0" dirty="0">
              <a:ln>
                <a:noFill/>
              </a:ln>
              <a:solidFill>
                <a:srgbClr val="00338D"/>
              </a:solidFill>
              <a:effectLst/>
              <a:uLnTx/>
              <a:uFillTx/>
              <a:latin typeface="Arial"/>
              <a:ea typeface="+mn-ea"/>
              <a:cs typeface="+mn-cs"/>
            </a:endParaRPr>
          </a:p>
        </p:txBody>
      </p:sp>
      <p:pic>
        <p:nvPicPr>
          <p:cNvPr id="5" name="Picture 4">
            <a:extLst>
              <a:ext uri="{FF2B5EF4-FFF2-40B4-BE49-F238E27FC236}">
                <a16:creationId xmlns:a16="http://schemas.microsoft.com/office/drawing/2014/main" id="{8BC03BB6-8025-73FC-1883-6F2C01BDBD9D}"/>
              </a:ext>
            </a:extLst>
          </p:cNvPr>
          <p:cNvPicPr>
            <a:picLocks noChangeAspect="1"/>
          </p:cNvPicPr>
          <p:nvPr/>
        </p:nvPicPr>
        <p:blipFill rotWithShape="1">
          <a:blip r:embed="rId3"/>
          <a:srcRect l="59139" t="24349"/>
          <a:stretch/>
        </p:blipFill>
        <p:spPr>
          <a:xfrm>
            <a:off x="1091034" y="4290367"/>
            <a:ext cx="2760160" cy="1586558"/>
          </a:xfrm>
          <a:prstGeom prst="rect">
            <a:avLst/>
          </a:prstGeom>
        </p:spPr>
      </p:pic>
      <p:sp>
        <p:nvSpPr>
          <p:cNvPr id="6" name="Star: 5 Points 5">
            <a:extLst>
              <a:ext uri="{FF2B5EF4-FFF2-40B4-BE49-F238E27FC236}">
                <a16:creationId xmlns:a16="http://schemas.microsoft.com/office/drawing/2014/main" id="{29652B07-5946-C873-30D8-D8F0118C5253}"/>
              </a:ext>
            </a:extLst>
          </p:cNvPr>
          <p:cNvSpPr/>
          <p:nvPr/>
        </p:nvSpPr>
        <p:spPr>
          <a:xfrm>
            <a:off x="1015338" y="5541260"/>
            <a:ext cx="335666" cy="33566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sp>
        <p:nvSpPr>
          <p:cNvPr id="7" name="Star: 5 Points 6">
            <a:extLst>
              <a:ext uri="{FF2B5EF4-FFF2-40B4-BE49-F238E27FC236}">
                <a16:creationId xmlns:a16="http://schemas.microsoft.com/office/drawing/2014/main" id="{A04E2CB0-3109-8550-1860-BF11905EA522}"/>
              </a:ext>
            </a:extLst>
          </p:cNvPr>
          <p:cNvSpPr/>
          <p:nvPr/>
        </p:nvSpPr>
        <p:spPr>
          <a:xfrm>
            <a:off x="1457105" y="5541260"/>
            <a:ext cx="335666" cy="335665"/>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sp>
        <p:nvSpPr>
          <p:cNvPr id="9" name="Star: 5 Points 8">
            <a:extLst>
              <a:ext uri="{FF2B5EF4-FFF2-40B4-BE49-F238E27FC236}">
                <a16:creationId xmlns:a16="http://schemas.microsoft.com/office/drawing/2014/main" id="{6BB51CD0-F243-CA02-092A-E104B2C37363}"/>
              </a:ext>
            </a:extLst>
          </p:cNvPr>
          <p:cNvSpPr/>
          <p:nvPr/>
        </p:nvSpPr>
        <p:spPr>
          <a:xfrm>
            <a:off x="3432518" y="5541259"/>
            <a:ext cx="335666" cy="335665"/>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806AC24A-53A2-D2F1-BE4F-512653E09200}"/>
              </a:ext>
            </a:extLst>
          </p:cNvPr>
          <p:cNvPicPr>
            <a:picLocks noChangeAspect="1"/>
          </p:cNvPicPr>
          <p:nvPr/>
        </p:nvPicPr>
        <p:blipFill rotWithShape="1">
          <a:blip r:embed="rId3"/>
          <a:srcRect l="59139" t="24349"/>
          <a:stretch/>
        </p:blipFill>
        <p:spPr>
          <a:xfrm>
            <a:off x="8361235" y="4290367"/>
            <a:ext cx="2760160" cy="1586558"/>
          </a:xfrm>
          <a:prstGeom prst="rect">
            <a:avLst/>
          </a:prstGeom>
        </p:spPr>
      </p:pic>
      <p:sp>
        <p:nvSpPr>
          <p:cNvPr id="11" name="Star: 5 Points 10">
            <a:extLst>
              <a:ext uri="{FF2B5EF4-FFF2-40B4-BE49-F238E27FC236}">
                <a16:creationId xmlns:a16="http://schemas.microsoft.com/office/drawing/2014/main" id="{55C2C440-18FA-5A09-ADFB-BAB6B964C1EE}"/>
              </a:ext>
            </a:extLst>
          </p:cNvPr>
          <p:cNvSpPr/>
          <p:nvPr/>
        </p:nvSpPr>
        <p:spPr>
          <a:xfrm>
            <a:off x="10168815" y="5541260"/>
            <a:ext cx="335666" cy="33566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sp>
        <p:nvSpPr>
          <p:cNvPr id="18" name="Star: 5 Points 17">
            <a:extLst>
              <a:ext uri="{FF2B5EF4-FFF2-40B4-BE49-F238E27FC236}">
                <a16:creationId xmlns:a16="http://schemas.microsoft.com/office/drawing/2014/main" id="{4042513A-1695-F3A3-E544-29D881C7C3B4}"/>
              </a:ext>
            </a:extLst>
          </p:cNvPr>
          <p:cNvSpPr/>
          <p:nvPr/>
        </p:nvSpPr>
        <p:spPr>
          <a:xfrm>
            <a:off x="10676171" y="5541259"/>
            <a:ext cx="335666" cy="335665"/>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sp>
        <p:nvSpPr>
          <p:cNvPr id="19" name="Star: 5 Points 18">
            <a:extLst>
              <a:ext uri="{FF2B5EF4-FFF2-40B4-BE49-F238E27FC236}">
                <a16:creationId xmlns:a16="http://schemas.microsoft.com/office/drawing/2014/main" id="{94204623-A9BD-3DB6-225C-A549E4CBB0BD}"/>
              </a:ext>
            </a:extLst>
          </p:cNvPr>
          <p:cNvSpPr/>
          <p:nvPr/>
        </p:nvSpPr>
        <p:spPr>
          <a:xfrm>
            <a:off x="9833149" y="4964702"/>
            <a:ext cx="335666" cy="335665"/>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white"/>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B689EEF8-87C0-3E78-FC6D-5688A8611FAE}"/>
              </a:ext>
            </a:extLst>
          </p:cNvPr>
          <p:cNvGrpSpPr/>
          <p:nvPr/>
        </p:nvGrpSpPr>
        <p:grpSpPr>
          <a:xfrm>
            <a:off x="3973692" y="4903939"/>
            <a:ext cx="4266793" cy="457200"/>
            <a:chOff x="6117779" y="4706241"/>
            <a:chExt cx="4033836" cy="457200"/>
          </a:xfrm>
        </p:grpSpPr>
        <p:sp>
          <p:nvSpPr>
            <p:cNvPr id="13" name="Rectangle: Rounded Corners 12">
              <a:extLst>
                <a:ext uri="{FF2B5EF4-FFF2-40B4-BE49-F238E27FC236}">
                  <a16:creationId xmlns:a16="http://schemas.microsoft.com/office/drawing/2014/main" id="{DF517A6B-BE17-57B1-5FD3-15D7A797ADB0}"/>
                </a:ext>
              </a:extLst>
            </p:cNvPr>
            <p:cNvSpPr/>
            <p:nvPr/>
          </p:nvSpPr>
          <p:spPr>
            <a:xfrm>
              <a:off x="6360445" y="4752542"/>
              <a:ext cx="3791170" cy="390782"/>
            </a:xfrm>
            <a:prstGeom prst="roundRect">
              <a:avLst>
                <a:gd name="adj" fmla="val 5540"/>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this program meet the most pressing needs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the communities we serve?</a:t>
              </a:r>
            </a:p>
          </p:txBody>
        </p:sp>
        <p:sp>
          <p:nvSpPr>
            <p:cNvPr id="17" name="Oval 16">
              <a:extLst>
                <a:ext uri="{FF2B5EF4-FFF2-40B4-BE49-F238E27FC236}">
                  <a16:creationId xmlns:a16="http://schemas.microsoft.com/office/drawing/2014/main" id="{DCBEB1AF-08F4-4102-D710-201103D7238A}"/>
                </a:ext>
              </a:extLst>
            </p:cNvPr>
            <p:cNvSpPr/>
            <p:nvPr/>
          </p:nvSpPr>
          <p:spPr>
            <a:xfrm>
              <a:off x="6117779" y="4706241"/>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Q4</a:t>
              </a:r>
            </a:p>
          </p:txBody>
        </p:sp>
      </p:grpSp>
      <p:grpSp>
        <p:nvGrpSpPr>
          <p:cNvPr id="20" name="Group 19">
            <a:extLst>
              <a:ext uri="{FF2B5EF4-FFF2-40B4-BE49-F238E27FC236}">
                <a16:creationId xmlns:a16="http://schemas.microsoft.com/office/drawing/2014/main" id="{35F21087-9DC2-89CE-14AA-0571A44F8717}"/>
              </a:ext>
            </a:extLst>
          </p:cNvPr>
          <p:cNvGrpSpPr/>
          <p:nvPr/>
        </p:nvGrpSpPr>
        <p:grpSpPr>
          <a:xfrm>
            <a:off x="3973692" y="5441937"/>
            <a:ext cx="4266793" cy="457200"/>
            <a:chOff x="6117779" y="5526711"/>
            <a:chExt cx="4033836" cy="457200"/>
          </a:xfrm>
        </p:grpSpPr>
        <p:sp>
          <p:nvSpPr>
            <p:cNvPr id="21" name="Rectangle: Rounded Corners 20">
              <a:extLst>
                <a:ext uri="{FF2B5EF4-FFF2-40B4-BE49-F238E27FC236}">
                  <a16:creationId xmlns:a16="http://schemas.microsoft.com/office/drawing/2014/main" id="{7B109B5B-E4DF-BA5D-59A4-B13E41D62BAD}"/>
                </a:ext>
              </a:extLst>
            </p:cNvPr>
            <p:cNvSpPr/>
            <p:nvPr/>
          </p:nvSpPr>
          <p:spPr>
            <a:xfrm>
              <a:off x="6360445" y="5567991"/>
              <a:ext cx="3791170" cy="390782"/>
            </a:xfrm>
            <a:prstGeom prst="roundRect">
              <a:avLst>
                <a:gd name="adj" fmla="val 1034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Does the program have a specific target community </a:t>
              </a:r>
              <a:endParaRPr lang="en-US" sz="12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or population you’re hoping to impact?</a:t>
              </a:r>
            </a:p>
          </p:txBody>
        </p:sp>
        <p:sp>
          <p:nvSpPr>
            <p:cNvPr id="22" name="Oval 21">
              <a:extLst>
                <a:ext uri="{FF2B5EF4-FFF2-40B4-BE49-F238E27FC236}">
                  <a16:creationId xmlns:a16="http://schemas.microsoft.com/office/drawing/2014/main" id="{99C3C25E-0C9D-37C4-C0A1-C8B61BC626B9}"/>
                </a:ext>
              </a:extLst>
            </p:cNvPr>
            <p:cNvSpPr/>
            <p:nvPr/>
          </p:nvSpPr>
          <p:spPr>
            <a:xfrm>
              <a:off x="6117779" y="5526711"/>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Q5</a:t>
              </a:r>
            </a:p>
          </p:txBody>
        </p:sp>
      </p:grpSp>
      <p:sp>
        <p:nvSpPr>
          <p:cNvPr id="29" name="Text Placeholder 2">
            <a:extLst>
              <a:ext uri="{FF2B5EF4-FFF2-40B4-BE49-F238E27FC236}">
                <a16:creationId xmlns:a16="http://schemas.microsoft.com/office/drawing/2014/main" id="{9063FA09-5D91-7762-55D3-BF949339C2AF}"/>
              </a:ext>
            </a:extLst>
          </p:cNvPr>
          <p:cNvSpPr>
            <a:spLocks noGrp="1"/>
          </p:cNvSpPr>
          <p:nvPr>
            <p:ph type="body" sz="quarter" idx="4294967295"/>
          </p:nvPr>
        </p:nvSpPr>
        <p:spPr>
          <a:xfrm>
            <a:off x="1002812" y="2117725"/>
            <a:ext cx="4846638" cy="465138"/>
          </a:xfrm>
        </p:spPr>
        <p:txBody>
          <a:bodyPr/>
          <a:lstStyle/>
          <a:p>
            <a:r>
              <a:rPr lang="en-US" sz="1400" b="1" dirty="0">
                <a:solidFill>
                  <a:srgbClr val="00338D"/>
                </a:solidFill>
              </a:rPr>
              <a:t>Goal</a:t>
            </a:r>
            <a:r>
              <a:rPr lang="en-US" sz="1400" dirty="0">
                <a:solidFill>
                  <a:srgbClr val="00338D"/>
                </a:solidFill>
              </a:rPr>
              <a:t>: </a:t>
            </a:r>
            <a:r>
              <a:rPr lang="en-US" sz="1400" b="0" dirty="0">
                <a:solidFill>
                  <a:srgbClr val="00338D"/>
                </a:solidFill>
              </a:rPr>
              <a:t>To establish a youth health literacy program for students that facilitates regular access to healthcare. </a:t>
            </a:r>
          </a:p>
        </p:txBody>
      </p:sp>
      <p:sp>
        <p:nvSpPr>
          <p:cNvPr id="30" name="Text Placeholder 2">
            <a:extLst>
              <a:ext uri="{FF2B5EF4-FFF2-40B4-BE49-F238E27FC236}">
                <a16:creationId xmlns:a16="http://schemas.microsoft.com/office/drawing/2014/main" id="{8740E7A1-A21A-0E26-7FE0-18C49525488A}"/>
              </a:ext>
            </a:extLst>
          </p:cNvPr>
          <p:cNvSpPr txBox="1">
            <a:spLocks/>
          </p:cNvSpPr>
          <p:nvPr/>
        </p:nvSpPr>
        <p:spPr>
          <a:xfrm>
            <a:off x="6345716" y="2118049"/>
            <a:ext cx="4854097" cy="64453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338D"/>
                </a:solidFill>
                <a:effectLst/>
                <a:uLnTx/>
                <a:uFillTx/>
                <a:latin typeface="Arial"/>
                <a:ea typeface="+mn-ea"/>
                <a:cs typeface="+mn-cs"/>
              </a:rPr>
              <a:t>Goal: </a:t>
            </a:r>
            <a:r>
              <a:rPr kumimoji="0" lang="en-US" sz="1400" b="0" i="0" u="none" strike="noStrike" kern="1200" cap="none" spc="0" normalizeH="0" baseline="0" noProof="0" dirty="0">
                <a:ln>
                  <a:noFill/>
                </a:ln>
                <a:solidFill>
                  <a:srgbClr val="00338D"/>
                </a:solidFill>
                <a:effectLst/>
                <a:uLnTx/>
                <a:uFillTx/>
                <a:latin typeface="Arial"/>
                <a:ea typeface="+mn-ea"/>
                <a:cs typeface="+mn-cs"/>
              </a:rPr>
              <a:t>To establish a ride-share program pairing school students with community members aged 65+ to overcome transportation barriers related to access to healthcare.  </a:t>
            </a:r>
            <a:endParaRPr kumimoji="0" lang="en-US" sz="1400" b="1" i="1" u="none" strike="noStrike" kern="1200" cap="none" spc="0" normalizeH="0" baseline="0" noProof="0" dirty="0">
              <a:ln>
                <a:noFill/>
              </a:ln>
              <a:solidFill>
                <a:srgbClr val="00338D"/>
              </a:solidFill>
              <a:effectLst/>
              <a:uLnTx/>
              <a:uFillTx/>
              <a:latin typeface="Arial"/>
              <a:ea typeface="+mn-ea"/>
              <a:cs typeface="+mn-cs"/>
            </a:endParaRPr>
          </a:p>
        </p:txBody>
      </p:sp>
      <p:sp>
        <p:nvSpPr>
          <p:cNvPr id="31" name="TextBox 30">
            <a:extLst>
              <a:ext uri="{FF2B5EF4-FFF2-40B4-BE49-F238E27FC236}">
                <a16:creationId xmlns:a16="http://schemas.microsoft.com/office/drawing/2014/main" id="{D27D8A99-F03A-32B2-2CFC-4DA2325AE170}"/>
              </a:ext>
            </a:extLst>
          </p:cNvPr>
          <p:cNvSpPr txBox="1"/>
          <p:nvPr/>
        </p:nvSpPr>
        <p:spPr>
          <a:xfrm>
            <a:off x="995362" y="1538772"/>
            <a:ext cx="4846320" cy="457200"/>
          </a:xfrm>
          <a:prstGeom prst="rect">
            <a:avLst/>
          </a:prstGeom>
          <a:solidFill>
            <a:srgbClr val="1E49E2"/>
          </a:solid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Grant Proposal 1</a:t>
            </a:r>
          </a:p>
        </p:txBody>
      </p:sp>
      <p:sp>
        <p:nvSpPr>
          <p:cNvPr id="32" name="TextBox 31">
            <a:extLst>
              <a:ext uri="{FF2B5EF4-FFF2-40B4-BE49-F238E27FC236}">
                <a16:creationId xmlns:a16="http://schemas.microsoft.com/office/drawing/2014/main" id="{852C0853-B68F-61AF-4CE1-7518BC638EA6}"/>
              </a:ext>
            </a:extLst>
          </p:cNvPr>
          <p:cNvSpPr txBox="1"/>
          <p:nvPr/>
        </p:nvSpPr>
        <p:spPr>
          <a:xfrm>
            <a:off x="6345715" y="1538771"/>
            <a:ext cx="4846320" cy="457200"/>
          </a:xfrm>
          <a:prstGeom prst="rect">
            <a:avLst/>
          </a:prstGeom>
          <a:solidFill>
            <a:srgbClr val="1E49E2"/>
          </a:solid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Grant Proposal 2</a:t>
            </a:r>
          </a:p>
        </p:txBody>
      </p:sp>
      <p:sp>
        <p:nvSpPr>
          <p:cNvPr id="3" name="Title 1">
            <a:extLst>
              <a:ext uri="{FF2B5EF4-FFF2-40B4-BE49-F238E27FC236}">
                <a16:creationId xmlns:a16="http://schemas.microsoft.com/office/drawing/2014/main" id="{F56E531A-F490-116C-0B55-F44320DB2DC3}"/>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Example Use Case – </a:t>
            </a:r>
            <a:r>
              <a:rPr kumimoji="0" lang="en-US" sz="4400" b="0" i="0" u="none" strike="noStrike" kern="1200" cap="none" spc="0" normalizeH="0" baseline="0" noProof="0" dirty="0" err="1">
                <a:ln>
                  <a:noFill/>
                </a:ln>
                <a:solidFill>
                  <a:prstClr val="white"/>
                </a:solidFill>
                <a:effectLst/>
                <a:uLnTx/>
                <a:uFillTx/>
                <a:latin typeface="KPMG Bold"/>
                <a:ea typeface="+mj-ea"/>
                <a:cs typeface="+mj-cs"/>
              </a:rPr>
              <a:t>HealthRise</a:t>
            </a:r>
            <a:r>
              <a:rPr kumimoji="0" lang="en-US" sz="4400" b="0" i="0" u="none" strike="noStrike" kern="1200" cap="none" spc="0" normalizeH="0" baseline="0" noProof="0" dirty="0">
                <a:ln>
                  <a:noFill/>
                </a:ln>
                <a:solidFill>
                  <a:prstClr val="white"/>
                </a:solidFill>
                <a:effectLst/>
                <a:uLnTx/>
                <a:uFillTx/>
                <a:latin typeface="KPMG Bold"/>
                <a:ea typeface="+mj-ea"/>
                <a:cs typeface="+mj-cs"/>
              </a:rPr>
              <a:t> Foundation</a:t>
            </a:r>
          </a:p>
        </p:txBody>
      </p:sp>
    </p:spTree>
    <p:extLst>
      <p:ext uri="{BB962C8B-B14F-4D97-AF65-F5344CB8AC3E}">
        <p14:creationId xmlns:p14="http://schemas.microsoft.com/office/powerpoint/2010/main" val="23277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5AEEB3F-484E-0AE3-3854-906281BE1963}"/>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US" dirty="0">
                <a:solidFill>
                  <a:schemeClr val="bg1"/>
                </a:solidFill>
              </a:rPr>
              <a:t>Data Decision Tree Use Case – YOUR Organization</a:t>
            </a:r>
          </a:p>
        </p:txBody>
      </p:sp>
      <p:grpSp>
        <p:nvGrpSpPr>
          <p:cNvPr id="11" name="Group 10">
            <a:extLst>
              <a:ext uri="{FF2B5EF4-FFF2-40B4-BE49-F238E27FC236}">
                <a16:creationId xmlns:a16="http://schemas.microsoft.com/office/drawing/2014/main" id="{8C96F52F-F367-D5C5-12E7-A17AB359F365}"/>
              </a:ext>
            </a:extLst>
          </p:cNvPr>
          <p:cNvGrpSpPr/>
          <p:nvPr/>
        </p:nvGrpSpPr>
        <p:grpSpPr>
          <a:xfrm>
            <a:off x="1238028" y="3571419"/>
            <a:ext cx="7356758" cy="2181088"/>
            <a:chOff x="1232452" y="3147781"/>
            <a:chExt cx="6096000" cy="2181088"/>
          </a:xfrm>
        </p:grpSpPr>
        <p:sp>
          <p:nvSpPr>
            <p:cNvPr id="26" name="Rectangle: Rounded Corners 25">
              <a:extLst>
                <a:ext uri="{FF2B5EF4-FFF2-40B4-BE49-F238E27FC236}">
                  <a16:creationId xmlns:a16="http://schemas.microsoft.com/office/drawing/2014/main" id="{E3333EBB-EE38-3A71-B635-E59F08B81957}"/>
                </a:ext>
              </a:extLst>
            </p:cNvPr>
            <p:cNvSpPr/>
            <p:nvPr/>
          </p:nvSpPr>
          <p:spPr>
            <a:xfrm>
              <a:off x="1232452" y="3147781"/>
              <a:ext cx="6096000" cy="390782"/>
            </a:xfrm>
            <a:prstGeom prst="roundRect">
              <a:avLst>
                <a:gd name="adj" fmla="val 9121"/>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Is the program aligned with the company's philanthropic focus areas?</a:t>
              </a:r>
            </a:p>
          </p:txBody>
        </p:sp>
        <p:sp>
          <p:nvSpPr>
            <p:cNvPr id="28" name="Rectangle: Rounded Corners 27">
              <a:extLst>
                <a:ext uri="{FF2B5EF4-FFF2-40B4-BE49-F238E27FC236}">
                  <a16:creationId xmlns:a16="http://schemas.microsoft.com/office/drawing/2014/main" id="{195D8ED5-119A-92E4-B3E4-0B1462DA3D82}"/>
                </a:ext>
              </a:extLst>
            </p:cNvPr>
            <p:cNvSpPr/>
            <p:nvPr/>
          </p:nvSpPr>
          <p:spPr>
            <a:xfrm>
              <a:off x="1232452" y="3593818"/>
              <a:ext cx="6096000" cy="390782"/>
            </a:xfrm>
            <a:prstGeom prst="roundRect">
              <a:avLst>
                <a:gd name="adj" fmla="val 834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Does the program’s potential impact align with your desired results?</a:t>
              </a:r>
            </a:p>
          </p:txBody>
        </p:sp>
        <p:sp>
          <p:nvSpPr>
            <p:cNvPr id="32" name="Rectangle: Rounded Corners 31">
              <a:extLst>
                <a:ext uri="{FF2B5EF4-FFF2-40B4-BE49-F238E27FC236}">
                  <a16:creationId xmlns:a16="http://schemas.microsoft.com/office/drawing/2014/main" id="{20806C0F-22E3-4B66-EC2F-5953C9CC5028}"/>
                </a:ext>
              </a:extLst>
            </p:cNvPr>
            <p:cNvSpPr/>
            <p:nvPr/>
          </p:nvSpPr>
          <p:spPr>
            <a:xfrm>
              <a:off x="1232452" y="4039855"/>
              <a:ext cx="6096000" cy="390782"/>
            </a:xfrm>
            <a:prstGeom prst="roundRect">
              <a:avLst>
                <a:gd name="adj" fmla="val 7975"/>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Does the program have a strong measurement methodology?</a:t>
              </a:r>
            </a:p>
          </p:txBody>
        </p:sp>
        <p:sp>
          <p:nvSpPr>
            <p:cNvPr id="36" name="Rectangle: Rounded Corners 35">
              <a:extLst>
                <a:ext uri="{FF2B5EF4-FFF2-40B4-BE49-F238E27FC236}">
                  <a16:creationId xmlns:a16="http://schemas.microsoft.com/office/drawing/2014/main" id="{9F5C3DB7-489C-A932-36F9-58C415C734D2}"/>
                </a:ext>
              </a:extLst>
            </p:cNvPr>
            <p:cNvSpPr/>
            <p:nvPr/>
          </p:nvSpPr>
          <p:spPr>
            <a:xfrm>
              <a:off x="1232452" y="4498418"/>
              <a:ext cx="6096000" cy="390782"/>
            </a:xfrm>
            <a:prstGeom prst="roundRect">
              <a:avLst>
                <a:gd name="adj" fmla="val 5540"/>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Does this program meet the most pressing needs of the communities we serve?</a:t>
              </a:r>
            </a:p>
          </p:txBody>
        </p:sp>
        <p:sp>
          <p:nvSpPr>
            <p:cNvPr id="40" name="Rectangle: Rounded Corners 39">
              <a:extLst>
                <a:ext uri="{FF2B5EF4-FFF2-40B4-BE49-F238E27FC236}">
                  <a16:creationId xmlns:a16="http://schemas.microsoft.com/office/drawing/2014/main" id="{97968BBF-D53B-70B3-137D-4EC2A88BFDA3}"/>
                </a:ext>
              </a:extLst>
            </p:cNvPr>
            <p:cNvSpPr/>
            <p:nvPr/>
          </p:nvSpPr>
          <p:spPr>
            <a:xfrm>
              <a:off x="1232452" y="4938087"/>
              <a:ext cx="6096000" cy="390782"/>
            </a:xfrm>
            <a:prstGeom prst="roundRect">
              <a:avLst>
                <a:gd name="adj" fmla="val 1034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Does the program have a specific target community or population you’re hoping to impact?</a:t>
              </a:r>
            </a:p>
          </p:txBody>
        </p:sp>
      </p:grpSp>
      <p:sp>
        <p:nvSpPr>
          <p:cNvPr id="12" name="Oval 11">
            <a:extLst>
              <a:ext uri="{FF2B5EF4-FFF2-40B4-BE49-F238E27FC236}">
                <a16:creationId xmlns:a16="http://schemas.microsoft.com/office/drawing/2014/main" id="{18D95916-5766-469F-72CE-0444AA30FC42}"/>
              </a:ext>
            </a:extLst>
          </p:cNvPr>
          <p:cNvSpPr/>
          <p:nvPr/>
        </p:nvSpPr>
        <p:spPr>
          <a:xfrm>
            <a:off x="995363" y="3963288"/>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Q2</a:t>
            </a:r>
          </a:p>
        </p:txBody>
      </p:sp>
      <p:sp>
        <p:nvSpPr>
          <p:cNvPr id="13" name="Oval 12">
            <a:extLst>
              <a:ext uri="{FF2B5EF4-FFF2-40B4-BE49-F238E27FC236}">
                <a16:creationId xmlns:a16="http://schemas.microsoft.com/office/drawing/2014/main" id="{57CE06C2-C38E-A49F-101E-22CBD87B3E35}"/>
              </a:ext>
            </a:extLst>
          </p:cNvPr>
          <p:cNvSpPr/>
          <p:nvPr/>
        </p:nvSpPr>
        <p:spPr>
          <a:xfrm>
            <a:off x="995363" y="4411034"/>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Q3</a:t>
            </a:r>
          </a:p>
        </p:txBody>
      </p:sp>
      <p:sp>
        <p:nvSpPr>
          <p:cNvPr id="14" name="Oval 13">
            <a:extLst>
              <a:ext uri="{FF2B5EF4-FFF2-40B4-BE49-F238E27FC236}">
                <a16:creationId xmlns:a16="http://schemas.microsoft.com/office/drawing/2014/main" id="{BD101225-2A65-E6D0-930A-8ACE40BF3B65}"/>
              </a:ext>
            </a:extLst>
          </p:cNvPr>
          <p:cNvSpPr/>
          <p:nvPr/>
        </p:nvSpPr>
        <p:spPr>
          <a:xfrm>
            <a:off x="995363" y="4875755"/>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Q4</a:t>
            </a:r>
          </a:p>
        </p:txBody>
      </p:sp>
      <p:sp>
        <p:nvSpPr>
          <p:cNvPr id="16" name="Oval 15">
            <a:extLst>
              <a:ext uri="{FF2B5EF4-FFF2-40B4-BE49-F238E27FC236}">
                <a16:creationId xmlns:a16="http://schemas.microsoft.com/office/drawing/2014/main" id="{2599D102-47FC-0107-2B44-DEF84C728461}"/>
              </a:ext>
            </a:extLst>
          </p:cNvPr>
          <p:cNvSpPr/>
          <p:nvPr/>
        </p:nvSpPr>
        <p:spPr>
          <a:xfrm>
            <a:off x="995363" y="5320445"/>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Q5</a:t>
            </a:r>
          </a:p>
        </p:txBody>
      </p:sp>
      <p:sp>
        <p:nvSpPr>
          <p:cNvPr id="17" name="Oval 16">
            <a:extLst>
              <a:ext uri="{FF2B5EF4-FFF2-40B4-BE49-F238E27FC236}">
                <a16:creationId xmlns:a16="http://schemas.microsoft.com/office/drawing/2014/main" id="{71864D35-6500-6288-00A2-FF983E1A87D4}"/>
              </a:ext>
            </a:extLst>
          </p:cNvPr>
          <p:cNvSpPr/>
          <p:nvPr/>
        </p:nvSpPr>
        <p:spPr>
          <a:xfrm>
            <a:off x="995363" y="3517039"/>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Q1</a:t>
            </a:r>
          </a:p>
        </p:txBody>
      </p:sp>
      <p:sp>
        <p:nvSpPr>
          <p:cNvPr id="18" name="Rectangle 17">
            <a:extLst>
              <a:ext uri="{FF2B5EF4-FFF2-40B4-BE49-F238E27FC236}">
                <a16:creationId xmlns:a16="http://schemas.microsoft.com/office/drawing/2014/main" id="{3221F59D-AB80-F21E-A9B0-E49212E3160F}"/>
              </a:ext>
            </a:extLst>
          </p:cNvPr>
          <p:cNvSpPr/>
          <p:nvPr/>
        </p:nvSpPr>
        <p:spPr>
          <a:xfrm>
            <a:off x="1001322" y="1657157"/>
            <a:ext cx="1793184" cy="54864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600" b="1" dirty="0">
                <a:solidFill>
                  <a:schemeClr val="bg1"/>
                </a:solidFill>
              </a:rPr>
              <a:t>Organization:</a:t>
            </a:r>
            <a:endParaRPr lang="en-US" sz="1600" dirty="0">
              <a:solidFill>
                <a:schemeClr val="bg1"/>
              </a:solidFill>
            </a:endParaRPr>
          </a:p>
        </p:txBody>
      </p:sp>
      <p:sp>
        <p:nvSpPr>
          <p:cNvPr id="19" name="Rectangle 18">
            <a:extLst>
              <a:ext uri="{FF2B5EF4-FFF2-40B4-BE49-F238E27FC236}">
                <a16:creationId xmlns:a16="http://schemas.microsoft.com/office/drawing/2014/main" id="{00FCB15A-97E2-5365-248F-D411D6C2F442}"/>
              </a:ext>
            </a:extLst>
          </p:cNvPr>
          <p:cNvSpPr/>
          <p:nvPr/>
        </p:nvSpPr>
        <p:spPr>
          <a:xfrm>
            <a:off x="1001322" y="2259028"/>
            <a:ext cx="1793184"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600" b="1" dirty="0">
                <a:solidFill>
                  <a:schemeClr val="bg1"/>
                </a:solidFill>
              </a:rPr>
              <a:t>Mission: </a:t>
            </a:r>
            <a:endParaRPr lang="en-US" sz="1600" dirty="0">
              <a:solidFill>
                <a:schemeClr val="bg1"/>
              </a:solidFill>
            </a:endParaRPr>
          </a:p>
        </p:txBody>
      </p:sp>
      <p:sp>
        <p:nvSpPr>
          <p:cNvPr id="20" name="Rectangle 19">
            <a:extLst>
              <a:ext uri="{FF2B5EF4-FFF2-40B4-BE49-F238E27FC236}">
                <a16:creationId xmlns:a16="http://schemas.microsoft.com/office/drawing/2014/main" id="{C8EDEB2A-5713-B30C-9E38-4F4CB775B0B9}"/>
              </a:ext>
            </a:extLst>
          </p:cNvPr>
          <p:cNvSpPr/>
          <p:nvPr/>
        </p:nvSpPr>
        <p:spPr>
          <a:xfrm>
            <a:off x="1001323" y="2871533"/>
            <a:ext cx="1793184" cy="548640"/>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600" b="1" dirty="0">
                <a:solidFill>
                  <a:schemeClr val="bg1"/>
                </a:solidFill>
              </a:rPr>
              <a:t>Audiences:</a:t>
            </a:r>
            <a:endParaRPr lang="en-US" dirty="0">
              <a:solidFill>
                <a:schemeClr val="bg1"/>
              </a:solidFill>
            </a:endParaRPr>
          </a:p>
        </p:txBody>
      </p:sp>
      <p:sp>
        <p:nvSpPr>
          <p:cNvPr id="21" name="Rectangle 20">
            <a:extLst>
              <a:ext uri="{FF2B5EF4-FFF2-40B4-BE49-F238E27FC236}">
                <a16:creationId xmlns:a16="http://schemas.microsoft.com/office/drawing/2014/main" id="{DE214650-8815-C2C9-249F-B4F45250CD07}"/>
              </a:ext>
            </a:extLst>
          </p:cNvPr>
          <p:cNvSpPr/>
          <p:nvPr/>
        </p:nvSpPr>
        <p:spPr>
          <a:xfrm>
            <a:off x="2815771" y="1654629"/>
            <a:ext cx="8384042" cy="54864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54610" bIns="54610" rtlCol="0" anchor="ctr"/>
          <a:lstStyle/>
          <a:p>
            <a:r>
              <a:rPr lang="en-US" sz="1600" b="0" dirty="0">
                <a:solidFill>
                  <a:srgbClr val="00338D"/>
                </a:solidFill>
              </a:rPr>
              <a:t>Your Organization</a:t>
            </a:r>
            <a:endParaRPr lang="en-US" b="0" dirty="0">
              <a:solidFill>
                <a:srgbClr val="00338D"/>
              </a:solidFill>
            </a:endParaRPr>
          </a:p>
        </p:txBody>
      </p:sp>
      <p:sp>
        <p:nvSpPr>
          <p:cNvPr id="22" name="Rectangle 21">
            <a:extLst>
              <a:ext uri="{FF2B5EF4-FFF2-40B4-BE49-F238E27FC236}">
                <a16:creationId xmlns:a16="http://schemas.microsoft.com/office/drawing/2014/main" id="{F5959FCB-317C-9CE7-A6BF-6582865ED5EF}"/>
              </a:ext>
            </a:extLst>
          </p:cNvPr>
          <p:cNvSpPr/>
          <p:nvPr/>
        </p:nvSpPr>
        <p:spPr>
          <a:xfrm>
            <a:off x="2815771" y="2258440"/>
            <a:ext cx="8384042" cy="54864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182880" bIns="54610" rtlCol="0" anchor="ctr"/>
          <a:lstStyle/>
          <a:p>
            <a:r>
              <a:rPr lang="en-US" sz="1600" b="0" dirty="0">
                <a:solidFill>
                  <a:srgbClr val="00338D"/>
                </a:solidFill>
              </a:rPr>
              <a:t>Your organization’s mission</a:t>
            </a:r>
          </a:p>
        </p:txBody>
      </p:sp>
      <p:sp>
        <p:nvSpPr>
          <p:cNvPr id="23" name="Rectangle 22">
            <a:extLst>
              <a:ext uri="{FF2B5EF4-FFF2-40B4-BE49-F238E27FC236}">
                <a16:creationId xmlns:a16="http://schemas.microsoft.com/office/drawing/2014/main" id="{96C8B8B8-349D-AE50-59F8-3F62DE9A6C57}"/>
              </a:ext>
            </a:extLst>
          </p:cNvPr>
          <p:cNvSpPr/>
          <p:nvPr/>
        </p:nvSpPr>
        <p:spPr>
          <a:xfrm>
            <a:off x="2815771" y="2871533"/>
            <a:ext cx="8384042" cy="54864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182880" bIns="54610" rtlCol="0" anchor="ctr"/>
          <a:lstStyle/>
          <a:p>
            <a:r>
              <a:rPr lang="en-US" sz="1600" b="0" dirty="0">
                <a:solidFill>
                  <a:srgbClr val="00338D"/>
                </a:solidFill>
              </a:rPr>
              <a:t>Who does your organization serve?</a:t>
            </a:r>
            <a:endParaRPr lang="en-US" b="0" dirty="0">
              <a:solidFill>
                <a:srgbClr val="00338D"/>
              </a:solidFill>
            </a:endParaRPr>
          </a:p>
        </p:txBody>
      </p:sp>
      <p:grpSp>
        <p:nvGrpSpPr>
          <p:cNvPr id="4" name="Group 3">
            <a:extLst>
              <a:ext uri="{FF2B5EF4-FFF2-40B4-BE49-F238E27FC236}">
                <a16:creationId xmlns:a16="http://schemas.microsoft.com/office/drawing/2014/main" id="{F0324C42-A533-A053-3028-A05DDA0EFC70}"/>
              </a:ext>
            </a:extLst>
          </p:cNvPr>
          <p:cNvGrpSpPr/>
          <p:nvPr/>
        </p:nvGrpSpPr>
        <p:grpSpPr>
          <a:xfrm>
            <a:off x="8687754" y="3644666"/>
            <a:ext cx="2308259" cy="2036653"/>
            <a:chOff x="7961460" y="3644666"/>
            <a:chExt cx="2308259" cy="2036653"/>
          </a:xfrm>
        </p:grpSpPr>
        <p:grpSp>
          <p:nvGrpSpPr>
            <p:cNvPr id="3" name="Group 2">
              <a:extLst>
                <a:ext uri="{FF2B5EF4-FFF2-40B4-BE49-F238E27FC236}">
                  <a16:creationId xmlns:a16="http://schemas.microsoft.com/office/drawing/2014/main" id="{B8E7EDD8-B924-A345-E43F-B301A1E62B5C}"/>
                </a:ext>
              </a:extLst>
            </p:cNvPr>
            <p:cNvGrpSpPr/>
            <p:nvPr/>
          </p:nvGrpSpPr>
          <p:grpSpPr>
            <a:xfrm>
              <a:off x="8233066" y="3644666"/>
              <a:ext cx="2036653" cy="2036653"/>
              <a:chOff x="8233066" y="3644666"/>
              <a:chExt cx="2036653" cy="2036653"/>
            </a:xfrm>
          </p:grpSpPr>
          <p:sp>
            <p:nvSpPr>
              <p:cNvPr id="48" name="Oval 47">
                <a:extLst>
                  <a:ext uri="{FF2B5EF4-FFF2-40B4-BE49-F238E27FC236}">
                    <a16:creationId xmlns:a16="http://schemas.microsoft.com/office/drawing/2014/main" id="{297463BD-9F3F-8685-5795-A702B344A98B}"/>
                  </a:ext>
                </a:extLst>
              </p:cNvPr>
              <p:cNvSpPr/>
              <p:nvPr/>
            </p:nvSpPr>
            <p:spPr>
              <a:xfrm>
                <a:off x="8233066" y="3644666"/>
                <a:ext cx="2036653" cy="20366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nvGrpSpPr>
              <p:cNvPr id="27" name="Group 26">
                <a:extLst>
                  <a:ext uri="{FF2B5EF4-FFF2-40B4-BE49-F238E27FC236}">
                    <a16:creationId xmlns:a16="http://schemas.microsoft.com/office/drawing/2014/main" id="{184CA255-3ABF-03D3-5444-2FA2F5DFDF58}"/>
                  </a:ext>
                </a:extLst>
              </p:cNvPr>
              <p:cNvGrpSpPr/>
              <p:nvPr/>
            </p:nvGrpSpPr>
            <p:grpSpPr>
              <a:xfrm>
                <a:off x="8670275" y="4072744"/>
                <a:ext cx="1186498" cy="1226045"/>
                <a:chOff x="7490076" y="4326794"/>
                <a:chExt cx="1320095" cy="1364095"/>
              </a:xfrm>
            </p:grpSpPr>
            <p:grpSp>
              <p:nvGrpSpPr>
                <p:cNvPr id="29" name="Graphic 3">
                  <a:extLst>
                    <a:ext uri="{FF2B5EF4-FFF2-40B4-BE49-F238E27FC236}">
                      <a16:creationId xmlns:a16="http://schemas.microsoft.com/office/drawing/2014/main" id="{FA1675C4-F691-46E1-C405-34249DDDB612}"/>
                    </a:ext>
                  </a:extLst>
                </p:cNvPr>
                <p:cNvGrpSpPr/>
                <p:nvPr/>
              </p:nvGrpSpPr>
              <p:grpSpPr>
                <a:xfrm>
                  <a:off x="7664430" y="4440996"/>
                  <a:ext cx="568053" cy="331975"/>
                  <a:chOff x="4021819" y="1998852"/>
                  <a:chExt cx="719090" cy="420242"/>
                </a:xfrm>
                <a:noFill/>
              </p:grpSpPr>
              <p:sp>
                <p:nvSpPr>
                  <p:cNvPr id="44" name="Freeform: Shape 43">
                    <a:extLst>
                      <a:ext uri="{FF2B5EF4-FFF2-40B4-BE49-F238E27FC236}">
                        <a16:creationId xmlns:a16="http://schemas.microsoft.com/office/drawing/2014/main" id="{FF53DC81-9FBF-640A-A290-803B00234920}"/>
                      </a:ext>
                    </a:extLst>
                  </p:cNvPr>
                  <p:cNvSpPr/>
                  <p:nvPr/>
                </p:nvSpPr>
                <p:spPr>
                  <a:xfrm>
                    <a:off x="4062984" y="2129917"/>
                    <a:ext cx="12700" cy="147319"/>
                  </a:xfrm>
                  <a:custGeom>
                    <a:avLst/>
                    <a:gdLst>
                      <a:gd name="connsiteX0" fmla="*/ 0 w 12700"/>
                      <a:gd name="connsiteY0" fmla="*/ 0 h 147319"/>
                      <a:gd name="connsiteX1" fmla="*/ 0 w 12700"/>
                      <a:gd name="connsiteY1" fmla="*/ 147320 h 147319"/>
                    </a:gdLst>
                    <a:ahLst/>
                    <a:cxnLst>
                      <a:cxn ang="0">
                        <a:pos x="connsiteX0" y="connsiteY0"/>
                      </a:cxn>
                      <a:cxn ang="0">
                        <a:pos x="connsiteX1" y="connsiteY1"/>
                      </a:cxn>
                    </a:cxnLst>
                    <a:rect l="l" t="t" r="r" b="b"/>
                    <a:pathLst>
                      <a:path w="12700" h="147319">
                        <a:moveTo>
                          <a:pt x="0" y="0"/>
                        </a:moveTo>
                        <a:lnTo>
                          <a:pt x="0" y="147320"/>
                        </a:lnTo>
                      </a:path>
                    </a:pathLst>
                  </a:custGeom>
                  <a:ln w="28575" cap="rnd">
                    <a:solidFill>
                      <a:schemeClr val="bg1"/>
                    </a:solidFill>
                    <a:prstDash val="solid"/>
                    <a:round/>
                  </a:ln>
                </p:spPr>
                <p:txBody>
                  <a:bodyPr rtlCol="0" anchor="ctr"/>
                  <a:lstStyle/>
                  <a:p>
                    <a:endParaRPr lang="en-US" dirty="0"/>
                  </a:p>
                </p:txBody>
              </p:sp>
              <p:sp>
                <p:nvSpPr>
                  <p:cNvPr id="45" name="Freeform: Shape 44">
                    <a:extLst>
                      <a:ext uri="{FF2B5EF4-FFF2-40B4-BE49-F238E27FC236}">
                        <a16:creationId xmlns:a16="http://schemas.microsoft.com/office/drawing/2014/main" id="{958EE943-91BD-4AEC-3E50-5B629DF6D7BF}"/>
                      </a:ext>
                    </a:extLst>
                  </p:cNvPr>
                  <p:cNvSpPr/>
                  <p:nvPr/>
                </p:nvSpPr>
                <p:spPr>
                  <a:xfrm>
                    <a:off x="4021819" y="2271014"/>
                    <a:ext cx="82456" cy="112648"/>
                  </a:xfrm>
                  <a:custGeom>
                    <a:avLst/>
                    <a:gdLst>
                      <a:gd name="connsiteX0" fmla="*/ 80281 w 82456"/>
                      <a:gd name="connsiteY0" fmla="*/ 82550 h 112648"/>
                      <a:gd name="connsiteX1" fmla="*/ 41165 w 82456"/>
                      <a:gd name="connsiteY1" fmla="*/ 0 h 112648"/>
                      <a:gd name="connsiteX2" fmla="*/ 2049 w 82456"/>
                      <a:gd name="connsiteY2" fmla="*/ 82550 h 112648"/>
                      <a:gd name="connsiteX3" fmla="*/ 21099 w 82456"/>
                      <a:gd name="connsiteY3" fmla="*/ 112649 h 112648"/>
                      <a:gd name="connsiteX4" fmla="*/ 61358 w 82456"/>
                      <a:gd name="connsiteY4" fmla="*/ 112649 h 112648"/>
                      <a:gd name="connsiteX5" fmla="*/ 80408 w 82456"/>
                      <a:gd name="connsiteY5" fmla="*/ 82550 h 1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56" h="112648">
                        <a:moveTo>
                          <a:pt x="80281" y="82550"/>
                        </a:moveTo>
                        <a:lnTo>
                          <a:pt x="41165" y="0"/>
                        </a:lnTo>
                        <a:lnTo>
                          <a:pt x="2049" y="82550"/>
                        </a:lnTo>
                        <a:cubicBezTo>
                          <a:pt x="-4555" y="96520"/>
                          <a:pt x="5605" y="112649"/>
                          <a:pt x="21099" y="112649"/>
                        </a:cubicBezTo>
                        <a:lnTo>
                          <a:pt x="61358" y="112649"/>
                        </a:lnTo>
                        <a:cubicBezTo>
                          <a:pt x="76852" y="112649"/>
                          <a:pt x="87012" y="96520"/>
                          <a:pt x="80408" y="82550"/>
                        </a:cubicBezTo>
                        <a:close/>
                      </a:path>
                    </a:pathLst>
                  </a:custGeom>
                  <a:noFill/>
                  <a:ln w="28575" cap="rnd">
                    <a:solidFill>
                      <a:schemeClr val="bg1"/>
                    </a:solidFill>
                    <a:prstDash val="solid"/>
                    <a:round/>
                  </a:ln>
                </p:spPr>
                <p:txBody>
                  <a:bodyPr rtlCol="0" anchor="ctr"/>
                  <a:lstStyle/>
                  <a:p>
                    <a:endParaRPr lang="en-US" dirty="0"/>
                  </a:p>
                </p:txBody>
              </p:sp>
              <p:sp>
                <p:nvSpPr>
                  <p:cNvPr id="46" name="Freeform: Shape 45">
                    <a:extLst>
                      <a:ext uri="{FF2B5EF4-FFF2-40B4-BE49-F238E27FC236}">
                        <a16:creationId xmlns:a16="http://schemas.microsoft.com/office/drawing/2014/main" id="{3D986041-B9B3-BF63-809F-242EF6D63C8B}"/>
                      </a:ext>
                    </a:extLst>
                  </p:cNvPr>
                  <p:cNvSpPr/>
                  <p:nvPr/>
                </p:nvSpPr>
                <p:spPr>
                  <a:xfrm>
                    <a:off x="4206621" y="2187194"/>
                    <a:ext cx="390651" cy="231901"/>
                  </a:xfrm>
                  <a:custGeom>
                    <a:avLst/>
                    <a:gdLst>
                      <a:gd name="connsiteX0" fmla="*/ 0 w 390651"/>
                      <a:gd name="connsiteY0" fmla="*/ 0 h 231901"/>
                      <a:gd name="connsiteX1" fmla="*/ 0 w 390651"/>
                      <a:gd name="connsiteY1" fmla="*/ 136271 h 231901"/>
                      <a:gd name="connsiteX2" fmla="*/ 195326 w 390651"/>
                      <a:gd name="connsiteY2" fmla="*/ 231902 h 231901"/>
                      <a:gd name="connsiteX3" fmla="*/ 390652 w 390651"/>
                      <a:gd name="connsiteY3" fmla="*/ 136271 h 231901"/>
                      <a:gd name="connsiteX4" fmla="*/ 390652 w 390651"/>
                      <a:gd name="connsiteY4" fmla="*/ 0 h 231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651" h="231901">
                        <a:moveTo>
                          <a:pt x="0" y="0"/>
                        </a:moveTo>
                        <a:lnTo>
                          <a:pt x="0" y="136271"/>
                        </a:lnTo>
                        <a:cubicBezTo>
                          <a:pt x="0" y="189103"/>
                          <a:pt x="87503" y="231902"/>
                          <a:pt x="195326" y="231902"/>
                        </a:cubicBezTo>
                        <a:cubicBezTo>
                          <a:pt x="303149" y="231902"/>
                          <a:pt x="390652" y="189103"/>
                          <a:pt x="390652" y="136271"/>
                        </a:cubicBezTo>
                        <a:lnTo>
                          <a:pt x="390652" y="0"/>
                        </a:lnTo>
                      </a:path>
                    </a:pathLst>
                  </a:custGeom>
                  <a:noFill/>
                  <a:ln w="28575" cap="rnd">
                    <a:solidFill>
                      <a:schemeClr val="bg1"/>
                    </a:solidFill>
                    <a:prstDash val="solid"/>
                    <a:round/>
                  </a:ln>
                </p:spPr>
                <p:txBody>
                  <a:bodyPr rtlCol="0" anchor="ctr"/>
                  <a:lstStyle/>
                  <a:p>
                    <a:endParaRPr lang="en-US" dirty="0"/>
                  </a:p>
                </p:txBody>
              </p:sp>
              <p:sp>
                <p:nvSpPr>
                  <p:cNvPr id="47" name="Freeform: Shape 46">
                    <a:extLst>
                      <a:ext uri="{FF2B5EF4-FFF2-40B4-BE49-F238E27FC236}">
                        <a16:creationId xmlns:a16="http://schemas.microsoft.com/office/drawing/2014/main" id="{BCB04465-FCF6-C520-57C1-826BE2A9B186}"/>
                      </a:ext>
                    </a:extLst>
                  </p:cNvPr>
                  <p:cNvSpPr/>
                  <p:nvPr/>
                </p:nvSpPr>
                <p:spPr>
                  <a:xfrm>
                    <a:off x="4062984" y="1998852"/>
                    <a:ext cx="677925" cy="259079"/>
                  </a:xfrm>
                  <a:custGeom>
                    <a:avLst/>
                    <a:gdLst>
                      <a:gd name="connsiteX0" fmla="*/ 0 w 677925"/>
                      <a:gd name="connsiteY0" fmla="*/ 136906 h 259079"/>
                      <a:gd name="connsiteX1" fmla="*/ 0 w 677925"/>
                      <a:gd name="connsiteY1" fmla="*/ 131064 h 259079"/>
                      <a:gd name="connsiteX2" fmla="*/ 338963 w 677925"/>
                      <a:gd name="connsiteY2" fmla="*/ 0 h 259079"/>
                      <a:gd name="connsiteX3" fmla="*/ 677926 w 677925"/>
                      <a:gd name="connsiteY3" fmla="*/ 131064 h 259079"/>
                      <a:gd name="connsiteX4" fmla="*/ 677926 w 677925"/>
                      <a:gd name="connsiteY4" fmla="*/ 136906 h 259079"/>
                      <a:gd name="connsiteX5" fmla="*/ 338963 w 677925"/>
                      <a:gd name="connsiteY5" fmla="*/ 259080 h 259079"/>
                      <a:gd name="connsiteX6" fmla="*/ 0 w 677925"/>
                      <a:gd name="connsiteY6" fmla="*/ 136906 h 2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925" h="259079">
                        <a:moveTo>
                          <a:pt x="0" y="136906"/>
                        </a:moveTo>
                        <a:lnTo>
                          <a:pt x="0" y="131064"/>
                        </a:lnTo>
                        <a:lnTo>
                          <a:pt x="338963" y="0"/>
                        </a:lnTo>
                        <a:lnTo>
                          <a:pt x="677926" y="131064"/>
                        </a:lnTo>
                        <a:lnTo>
                          <a:pt x="677926" y="136906"/>
                        </a:lnTo>
                        <a:lnTo>
                          <a:pt x="338963" y="259080"/>
                        </a:lnTo>
                        <a:lnTo>
                          <a:pt x="0" y="136906"/>
                        </a:lnTo>
                        <a:close/>
                      </a:path>
                    </a:pathLst>
                  </a:custGeom>
                  <a:noFill/>
                  <a:ln w="28575" cap="rnd">
                    <a:solidFill>
                      <a:schemeClr val="bg1"/>
                    </a:solidFill>
                    <a:prstDash val="solid"/>
                    <a:round/>
                  </a:ln>
                </p:spPr>
                <p:txBody>
                  <a:bodyPr rtlCol="0" anchor="ctr"/>
                  <a:lstStyle/>
                  <a:p>
                    <a:endParaRPr lang="en-US" dirty="0"/>
                  </a:p>
                </p:txBody>
              </p:sp>
            </p:grpSp>
            <p:grpSp>
              <p:nvGrpSpPr>
                <p:cNvPr id="30" name="Group 29">
                  <a:extLst>
                    <a:ext uri="{FF2B5EF4-FFF2-40B4-BE49-F238E27FC236}">
                      <a16:creationId xmlns:a16="http://schemas.microsoft.com/office/drawing/2014/main" id="{7783CC28-583A-4737-B422-014920349A76}"/>
                    </a:ext>
                  </a:extLst>
                </p:cNvPr>
                <p:cNvGrpSpPr/>
                <p:nvPr/>
              </p:nvGrpSpPr>
              <p:grpSpPr>
                <a:xfrm>
                  <a:off x="7490076" y="4326794"/>
                  <a:ext cx="1320095" cy="1364095"/>
                  <a:chOff x="6321551" y="2888334"/>
                  <a:chExt cx="533400" cy="551179"/>
                </a:xfrm>
              </p:grpSpPr>
              <p:grpSp>
                <p:nvGrpSpPr>
                  <p:cNvPr id="31" name="Graphic 3">
                    <a:extLst>
                      <a:ext uri="{FF2B5EF4-FFF2-40B4-BE49-F238E27FC236}">
                        <a16:creationId xmlns:a16="http://schemas.microsoft.com/office/drawing/2014/main" id="{4FB3CF22-4014-6805-BC87-9DC74A6B8EC3}"/>
                      </a:ext>
                    </a:extLst>
                  </p:cNvPr>
                  <p:cNvGrpSpPr/>
                  <p:nvPr/>
                </p:nvGrpSpPr>
                <p:grpSpPr>
                  <a:xfrm>
                    <a:off x="6600284" y="3247077"/>
                    <a:ext cx="118046" cy="192436"/>
                    <a:chOff x="6600285" y="3432016"/>
                    <a:chExt cx="118046" cy="192436"/>
                  </a:xfrm>
                  <a:noFill/>
                </p:grpSpPr>
                <p:sp>
                  <p:nvSpPr>
                    <p:cNvPr id="42" name="Freeform: Shape 41">
                      <a:extLst>
                        <a:ext uri="{FF2B5EF4-FFF2-40B4-BE49-F238E27FC236}">
                          <a16:creationId xmlns:a16="http://schemas.microsoft.com/office/drawing/2014/main" id="{FCD47349-2EEA-23AD-2BFE-85975C3EC010}"/>
                        </a:ext>
                      </a:extLst>
                    </p:cNvPr>
                    <p:cNvSpPr/>
                    <p:nvPr/>
                  </p:nvSpPr>
                  <p:spPr>
                    <a:xfrm>
                      <a:off x="6623811" y="3544442"/>
                      <a:ext cx="71119" cy="80010"/>
                    </a:xfrm>
                    <a:custGeom>
                      <a:avLst/>
                      <a:gdLst>
                        <a:gd name="connsiteX0" fmla="*/ 8890 w 71119"/>
                        <a:gd name="connsiteY0" fmla="*/ 0 h 80010"/>
                        <a:gd name="connsiteX1" fmla="*/ 0 w 71119"/>
                        <a:gd name="connsiteY1" fmla="*/ 80010 h 80010"/>
                        <a:gd name="connsiteX2" fmla="*/ 35560 w 71119"/>
                        <a:gd name="connsiteY2" fmla="*/ 62230 h 80010"/>
                        <a:gd name="connsiteX3" fmla="*/ 71120 w 71119"/>
                        <a:gd name="connsiteY3" fmla="*/ 80010 h 80010"/>
                        <a:gd name="connsiteX4" fmla="*/ 62230 w 71119"/>
                        <a:gd name="connsiteY4" fmla="*/ 0 h 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19" h="80010">
                          <a:moveTo>
                            <a:pt x="8890" y="0"/>
                          </a:moveTo>
                          <a:lnTo>
                            <a:pt x="0" y="80010"/>
                          </a:lnTo>
                          <a:lnTo>
                            <a:pt x="35560" y="62230"/>
                          </a:lnTo>
                          <a:lnTo>
                            <a:pt x="71120" y="80010"/>
                          </a:lnTo>
                          <a:lnTo>
                            <a:pt x="62230" y="0"/>
                          </a:lnTo>
                        </a:path>
                      </a:pathLst>
                    </a:custGeom>
                    <a:noFill/>
                    <a:ln w="28575" cap="rnd">
                      <a:solidFill>
                        <a:schemeClr val="bg1"/>
                      </a:solidFill>
                      <a:prstDash val="solid"/>
                      <a:round/>
                    </a:ln>
                  </p:spPr>
                  <p:txBody>
                    <a:bodyPr rtlCol="0" anchor="ctr"/>
                    <a:lstStyle/>
                    <a:p>
                      <a:endParaRPr lang="en-US" dirty="0"/>
                    </a:p>
                  </p:txBody>
                </p:sp>
                <p:sp>
                  <p:nvSpPr>
                    <p:cNvPr id="43" name="Freeform: Shape 42">
                      <a:extLst>
                        <a:ext uri="{FF2B5EF4-FFF2-40B4-BE49-F238E27FC236}">
                          <a16:creationId xmlns:a16="http://schemas.microsoft.com/office/drawing/2014/main" id="{BBF69FD2-8736-EE3A-6370-B49B14663EFA}"/>
                        </a:ext>
                      </a:extLst>
                    </p:cNvPr>
                    <p:cNvSpPr/>
                    <p:nvPr/>
                  </p:nvSpPr>
                  <p:spPr>
                    <a:xfrm>
                      <a:off x="6600285" y="3432016"/>
                      <a:ext cx="118046" cy="118173"/>
                    </a:xfrm>
                    <a:custGeom>
                      <a:avLst/>
                      <a:gdLst>
                        <a:gd name="connsiteX0" fmla="*/ 14637 w 118046"/>
                        <a:gd name="connsiteY0" fmla="*/ 23527 h 118173"/>
                        <a:gd name="connsiteX1" fmla="*/ 14637 w 118046"/>
                        <a:gd name="connsiteY1" fmla="*/ 23527 h 118173"/>
                        <a:gd name="connsiteX2" fmla="*/ 23527 w 118046"/>
                        <a:gd name="connsiteY2" fmla="*/ 14637 h 118173"/>
                        <a:gd name="connsiteX3" fmla="*/ 23527 w 118046"/>
                        <a:gd name="connsiteY3" fmla="*/ 14637 h 118173"/>
                        <a:gd name="connsiteX4" fmla="*/ 52737 w 118046"/>
                        <a:gd name="connsiteY4" fmla="*/ 2572 h 118173"/>
                        <a:gd name="connsiteX5" fmla="*/ 52737 w 118046"/>
                        <a:gd name="connsiteY5" fmla="*/ 2572 h 118173"/>
                        <a:gd name="connsiteX6" fmla="*/ 65309 w 118046"/>
                        <a:gd name="connsiteY6" fmla="*/ 2572 h 118173"/>
                        <a:gd name="connsiteX7" fmla="*/ 65309 w 118046"/>
                        <a:gd name="connsiteY7" fmla="*/ 2572 h 118173"/>
                        <a:gd name="connsiteX8" fmla="*/ 94520 w 118046"/>
                        <a:gd name="connsiteY8" fmla="*/ 14637 h 118173"/>
                        <a:gd name="connsiteX9" fmla="*/ 94520 w 118046"/>
                        <a:gd name="connsiteY9" fmla="*/ 14637 h 118173"/>
                        <a:gd name="connsiteX10" fmla="*/ 103409 w 118046"/>
                        <a:gd name="connsiteY10" fmla="*/ 23527 h 118173"/>
                        <a:gd name="connsiteX11" fmla="*/ 103409 w 118046"/>
                        <a:gd name="connsiteY11" fmla="*/ 23527 h 118173"/>
                        <a:gd name="connsiteX12" fmla="*/ 115475 w 118046"/>
                        <a:gd name="connsiteY12" fmla="*/ 52864 h 118173"/>
                        <a:gd name="connsiteX13" fmla="*/ 115475 w 118046"/>
                        <a:gd name="connsiteY13" fmla="*/ 52864 h 118173"/>
                        <a:gd name="connsiteX14" fmla="*/ 115475 w 118046"/>
                        <a:gd name="connsiteY14" fmla="*/ 65437 h 118173"/>
                        <a:gd name="connsiteX15" fmla="*/ 115475 w 118046"/>
                        <a:gd name="connsiteY15" fmla="*/ 65437 h 118173"/>
                        <a:gd name="connsiteX16" fmla="*/ 103409 w 118046"/>
                        <a:gd name="connsiteY16" fmla="*/ 94647 h 118173"/>
                        <a:gd name="connsiteX17" fmla="*/ 103409 w 118046"/>
                        <a:gd name="connsiteY17" fmla="*/ 94647 h 118173"/>
                        <a:gd name="connsiteX18" fmla="*/ 94520 w 118046"/>
                        <a:gd name="connsiteY18" fmla="*/ 103537 h 118173"/>
                        <a:gd name="connsiteX19" fmla="*/ 94520 w 118046"/>
                        <a:gd name="connsiteY19" fmla="*/ 103537 h 118173"/>
                        <a:gd name="connsiteX20" fmla="*/ 65309 w 118046"/>
                        <a:gd name="connsiteY20" fmla="*/ 115602 h 118173"/>
                        <a:gd name="connsiteX21" fmla="*/ 65309 w 118046"/>
                        <a:gd name="connsiteY21" fmla="*/ 115602 h 118173"/>
                        <a:gd name="connsiteX22" fmla="*/ 52737 w 118046"/>
                        <a:gd name="connsiteY22" fmla="*/ 115602 h 118173"/>
                        <a:gd name="connsiteX23" fmla="*/ 52737 w 118046"/>
                        <a:gd name="connsiteY23" fmla="*/ 115602 h 118173"/>
                        <a:gd name="connsiteX24" fmla="*/ 23527 w 118046"/>
                        <a:gd name="connsiteY24" fmla="*/ 103537 h 118173"/>
                        <a:gd name="connsiteX25" fmla="*/ 23527 w 118046"/>
                        <a:gd name="connsiteY25" fmla="*/ 103537 h 118173"/>
                        <a:gd name="connsiteX26" fmla="*/ 14637 w 118046"/>
                        <a:gd name="connsiteY26" fmla="*/ 94647 h 118173"/>
                        <a:gd name="connsiteX27" fmla="*/ 14637 w 118046"/>
                        <a:gd name="connsiteY27" fmla="*/ 94647 h 118173"/>
                        <a:gd name="connsiteX28" fmla="*/ 2571 w 118046"/>
                        <a:gd name="connsiteY28" fmla="*/ 65310 h 118173"/>
                        <a:gd name="connsiteX29" fmla="*/ 2571 w 118046"/>
                        <a:gd name="connsiteY29" fmla="*/ 65310 h 118173"/>
                        <a:gd name="connsiteX30" fmla="*/ 2571 w 118046"/>
                        <a:gd name="connsiteY30" fmla="*/ 52737 h 118173"/>
                        <a:gd name="connsiteX31" fmla="*/ 2571 w 118046"/>
                        <a:gd name="connsiteY31" fmla="*/ 52737 h 118173"/>
                        <a:gd name="connsiteX32" fmla="*/ 14637 w 118046"/>
                        <a:gd name="connsiteY32" fmla="*/ 23527 h 11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046" h="118173">
                          <a:moveTo>
                            <a:pt x="14637" y="23527"/>
                          </a:moveTo>
                          <a:lnTo>
                            <a:pt x="14637" y="23527"/>
                          </a:lnTo>
                          <a:cubicBezTo>
                            <a:pt x="14637" y="18574"/>
                            <a:pt x="18573" y="14637"/>
                            <a:pt x="23527" y="14637"/>
                          </a:cubicBezTo>
                          <a:lnTo>
                            <a:pt x="23527" y="14637"/>
                          </a:lnTo>
                          <a:cubicBezTo>
                            <a:pt x="34448" y="14637"/>
                            <a:pt x="44990" y="10318"/>
                            <a:pt x="52737" y="2572"/>
                          </a:cubicBezTo>
                          <a:lnTo>
                            <a:pt x="52737" y="2572"/>
                          </a:lnTo>
                          <a:cubicBezTo>
                            <a:pt x="56166" y="-857"/>
                            <a:pt x="61881" y="-857"/>
                            <a:pt x="65309" y="2572"/>
                          </a:cubicBezTo>
                          <a:lnTo>
                            <a:pt x="65309" y="2572"/>
                          </a:lnTo>
                          <a:cubicBezTo>
                            <a:pt x="73057" y="10318"/>
                            <a:pt x="83597" y="14637"/>
                            <a:pt x="94520" y="14637"/>
                          </a:cubicBezTo>
                          <a:lnTo>
                            <a:pt x="94520" y="14637"/>
                          </a:lnTo>
                          <a:cubicBezTo>
                            <a:pt x="99472" y="14637"/>
                            <a:pt x="103409" y="18574"/>
                            <a:pt x="103409" y="23527"/>
                          </a:cubicBezTo>
                          <a:lnTo>
                            <a:pt x="103409" y="23527"/>
                          </a:lnTo>
                          <a:cubicBezTo>
                            <a:pt x="103409" y="34449"/>
                            <a:pt x="107728" y="44990"/>
                            <a:pt x="115475" y="52864"/>
                          </a:cubicBezTo>
                          <a:lnTo>
                            <a:pt x="115475" y="52864"/>
                          </a:lnTo>
                          <a:cubicBezTo>
                            <a:pt x="118904" y="56293"/>
                            <a:pt x="118904" y="62008"/>
                            <a:pt x="115475" y="65437"/>
                          </a:cubicBezTo>
                          <a:lnTo>
                            <a:pt x="115475" y="65437"/>
                          </a:lnTo>
                          <a:cubicBezTo>
                            <a:pt x="107728" y="73184"/>
                            <a:pt x="103409" y="83724"/>
                            <a:pt x="103409" y="94647"/>
                          </a:cubicBezTo>
                          <a:lnTo>
                            <a:pt x="103409" y="94647"/>
                          </a:lnTo>
                          <a:cubicBezTo>
                            <a:pt x="103409" y="99599"/>
                            <a:pt x="99472" y="103537"/>
                            <a:pt x="94520" y="103537"/>
                          </a:cubicBezTo>
                          <a:lnTo>
                            <a:pt x="94520" y="103537"/>
                          </a:lnTo>
                          <a:cubicBezTo>
                            <a:pt x="83597" y="103537"/>
                            <a:pt x="73057" y="107855"/>
                            <a:pt x="65309" y="115602"/>
                          </a:cubicBezTo>
                          <a:lnTo>
                            <a:pt x="65309" y="115602"/>
                          </a:lnTo>
                          <a:cubicBezTo>
                            <a:pt x="61881" y="119030"/>
                            <a:pt x="56166" y="119030"/>
                            <a:pt x="52737" y="115602"/>
                          </a:cubicBezTo>
                          <a:lnTo>
                            <a:pt x="52737" y="115602"/>
                          </a:lnTo>
                          <a:cubicBezTo>
                            <a:pt x="44990" y="107855"/>
                            <a:pt x="34448" y="103537"/>
                            <a:pt x="23527" y="103537"/>
                          </a:cubicBezTo>
                          <a:lnTo>
                            <a:pt x="23527" y="103537"/>
                          </a:lnTo>
                          <a:cubicBezTo>
                            <a:pt x="18573" y="103537"/>
                            <a:pt x="14637" y="99599"/>
                            <a:pt x="14637" y="94647"/>
                          </a:cubicBezTo>
                          <a:lnTo>
                            <a:pt x="14637" y="94647"/>
                          </a:lnTo>
                          <a:cubicBezTo>
                            <a:pt x="14637" y="83724"/>
                            <a:pt x="10319" y="73184"/>
                            <a:pt x="2571" y="65310"/>
                          </a:cubicBezTo>
                          <a:lnTo>
                            <a:pt x="2571" y="65310"/>
                          </a:lnTo>
                          <a:cubicBezTo>
                            <a:pt x="-857" y="61880"/>
                            <a:pt x="-857" y="56166"/>
                            <a:pt x="2571" y="52737"/>
                          </a:cubicBezTo>
                          <a:lnTo>
                            <a:pt x="2571" y="52737"/>
                          </a:lnTo>
                          <a:cubicBezTo>
                            <a:pt x="10319" y="44990"/>
                            <a:pt x="14637" y="34449"/>
                            <a:pt x="14637" y="23527"/>
                          </a:cubicBezTo>
                          <a:close/>
                        </a:path>
                      </a:pathLst>
                    </a:custGeom>
                    <a:noFill/>
                    <a:ln w="28575" cap="rnd">
                      <a:solidFill>
                        <a:schemeClr val="bg1"/>
                      </a:solidFill>
                      <a:prstDash val="solid"/>
                      <a:round/>
                    </a:ln>
                  </p:spPr>
                  <p:txBody>
                    <a:bodyPr rtlCol="0" anchor="ctr"/>
                    <a:lstStyle/>
                    <a:p>
                      <a:endParaRPr lang="en-US" dirty="0"/>
                    </a:p>
                  </p:txBody>
                </p:sp>
              </p:grpSp>
              <p:grpSp>
                <p:nvGrpSpPr>
                  <p:cNvPr id="33" name="Graphic 3">
                    <a:extLst>
                      <a:ext uri="{FF2B5EF4-FFF2-40B4-BE49-F238E27FC236}">
                        <a16:creationId xmlns:a16="http://schemas.microsoft.com/office/drawing/2014/main" id="{ECAF1621-BABD-500A-0F6A-9A63163A6461}"/>
                      </a:ext>
                    </a:extLst>
                  </p:cNvPr>
                  <p:cNvGrpSpPr/>
                  <p:nvPr/>
                </p:nvGrpSpPr>
                <p:grpSpPr>
                  <a:xfrm>
                    <a:off x="6392671" y="3120382"/>
                    <a:ext cx="302259" cy="128269"/>
                    <a:chOff x="6392672" y="3305321"/>
                    <a:chExt cx="302259" cy="128269"/>
                  </a:xfrm>
                </p:grpSpPr>
                <p:sp>
                  <p:nvSpPr>
                    <p:cNvPr id="38" name="Freeform: Shape 37">
                      <a:extLst>
                        <a:ext uri="{FF2B5EF4-FFF2-40B4-BE49-F238E27FC236}">
                          <a16:creationId xmlns:a16="http://schemas.microsoft.com/office/drawing/2014/main" id="{F18EADC7-68AB-3537-71D5-A1916965D455}"/>
                        </a:ext>
                      </a:extLst>
                    </p:cNvPr>
                    <p:cNvSpPr/>
                    <p:nvPr/>
                  </p:nvSpPr>
                  <p:spPr>
                    <a:xfrm>
                      <a:off x="6392672" y="3305321"/>
                      <a:ext cx="302259" cy="12700"/>
                    </a:xfrm>
                    <a:custGeom>
                      <a:avLst/>
                      <a:gdLst>
                        <a:gd name="connsiteX0" fmla="*/ 0 w 302259"/>
                        <a:gd name="connsiteY0" fmla="*/ 0 h 12700"/>
                        <a:gd name="connsiteX1" fmla="*/ 302260 w 302259"/>
                        <a:gd name="connsiteY1" fmla="*/ 0 h 12700"/>
                      </a:gdLst>
                      <a:ahLst/>
                      <a:cxnLst>
                        <a:cxn ang="0">
                          <a:pos x="connsiteX0" y="connsiteY0"/>
                        </a:cxn>
                        <a:cxn ang="0">
                          <a:pos x="connsiteX1" y="connsiteY1"/>
                        </a:cxn>
                      </a:cxnLst>
                      <a:rect l="l" t="t" r="r" b="b"/>
                      <a:pathLst>
                        <a:path w="302259" h="12700">
                          <a:moveTo>
                            <a:pt x="0" y="0"/>
                          </a:moveTo>
                          <a:lnTo>
                            <a:pt x="302260" y="0"/>
                          </a:lnTo>
                        </a:path>
                      </a:pathLst>
                    </a:custGeom>
                    <a:ln w="28575" cap="rnd">
                      <a:solidFill>
                        <a:schemeClr val="bg1"/>
                      </a:solidFill>
                      <a:prstDash val="solid"/>
                      <a:round/>
                    </a:ln>
                  </p:spPr>
                  <p:txBody>
                    <a:bodyPr rtlCol="0" anchor="ctr"/>
                    <a:lstStyle/>
                    <a:p>
                      <a:endParaRPr lang="en-US" dirty="0"/>
                    </a:p>
                  </p:txBody>
                </p:sp>
                <p:sp>
                  <p:nvSpPr>
                    <p:cNvPr id="39" name="Freeform: Shape 38">
                      <a:extLst>
                        <a:ext uri="{FF2B5EF4-FFF2-40B4-BE49-F238E27FC236}">
                          <a16:creationId xmlns:a16="http://schemas.microsoft.com/office/drawing/2014/main" id="{DBF42CE3-FE11-F795-AC52-12E008B8C985}"/>
                        </a:ext>
                      </a:extLst>
                    </p:cNvPr>
                    <p:cNvSpPr/>
                    <p:nvPr/>
                  </p:nvSpPr>
                  <p:spPr>
                    <a:xfrm>
                      <a:off x="6392672" y="3367551"/>
                      <a:ext cx="302259" cy="12700"/>
                    </a:xfrm>
                    <a:custGeom>
                      <a:avLst/>
                      <a:gdLst>
                        <a:gd name="connsiteX0" fmla="*/ 0 w 302259"/>
                        <a:gd name="connsiteY0" fmla="*/ 0 h 12700"/>
                        <a:gd name="connsiteX1" fmla="*/ 302260 w 302259"/>
                        <a:gd name="connsiteY1" fmla="*/ 0 h 12700"/>
                      </a:gdLst>
                      <a:ahLst/>
                      <a:cxnLst>
                        <a:cxn ang="0">
                          <a:pos x="connsiteX0" y="connsiteY0"/>
                        </a:cxn>
                        <a:cxn ang="0">
                          <a:pos x="connsiteX1" y="connsiteY1"/>
                        </a:cxn>
                      </a:cxnLst>
                      <a:rect l="l" t="t" r="r" b="b"/>
                      <a:pathLst>
                        <a:path w="302259" h="12700">
                          <a:moveTo>
                            <a:pt x="0" y="0"/>
                          </a:moveTo>
                          <a:lnTo>
                            <a:pt x="302260" y="0"/>
                          </a:lnTo>
                        </a:path>
                      </a:pathLst>
                    </a:custGeom>
                    <a:ln w="28575" cap="rnd">
                      <a:solidFill>
                        <a:schemeClr val="bg1"/>
                      </a:solidFill>
                      <a:prstDash val="solid"/>
                      <a:round/>
                    </a:ln>
                  </p:spPr>
                  <p:txBody>
                    <a:bodyPr rtlCol="0" anchor="ctr"/>
                    <a:lstStyle/>
                    <a:p>
                      <a:endParaRPr lang="en-US" dirty="0"/>
                    </a:p>
                  </p:txBody>
                </p:sp>
                <p:sp>
                  <p:nvSpPr>
                    <p:cNvPr id="41" name="Freeform: Shape 40">
                      <a:extLst>
                        <a:ext uri="{FF2B5EF4-FFF2-40B4-BE49-F238E27FC236}">
                          <a16:creationId xmlns:a16="http://schemas.microsoft.com/office/drawing/2014/main" id="{5A160384-6CDE-70D9-4FD0-8F149933A7D9}"/>
                        </a:ext>
                      </a:extLst>
                    </p:cNvPr>
                    <p:cNvSpPr/>
                    <p:nvPr/>
                  </p:nvSpPr>
                  <p:spPr>
                    <a:xfrm>
                      <a:off x="6392672" y="3420890"/>
                      <a:ext cx="160020" cy="12700"/>
                    </a:xfrm>
                    <a:custGeom>
                      <a:avLst/>
                      <a:gdLst>
                        <a:gd name="connsiteX0" fmla="*/ 0 w 160020"/>
                        <a:gd name="connsiteY0" fmla="*/ 0 h 12700"/>
                        <a:gd name="connsiteX1" fmla="*/ 160020 w 160020"/>
                        <a:gd name="connsiteY1" fmla="*/ 0 h 12700"/>
                      </a:gdLst>
                      <a:ahLst/>
                      <a:cxnLst>
                        <a:cxn ang="0">
                          <a:pos x="connsiteX0" y="connsiteY0"/>
                        </a:cxn>
                        <a:cxn ang="0">
                          <a:pos x="connsiteX1" y="connsiteY1"/>
                        </a:cxn>
                      </a:cxnLst>
                      <a:rect l="l" t="t" r="r" b="b"/>
                      <a:pathLst>
                        <a:path w="160020" h="12700">
                          <a:moveTo>
                            <a:pt x="0" y="0"/>
                          </a:moveTo>
                          <a:lnTo>
                            <a:pt x="160020" y="0"/>
                          </a:lnTo>
                        </a:path>
                      </a:pathLst>
                    </a:custGeom>
                    <a:ln w="28575" cap="rnd">
                      <a:solidFill>
                        <a:schemeClr val="bg1"/>
                      </a:solidFill>
                      <a:prstDash val="solid"/>
                      <a:round/>
                    </a:ln>
                  </p:spPr>
                  <p:txBody>
                    <a:bodyPr rtlCol="0" anchor="ctr"/>
                    <a:lstStyle/>
                    <a:p>
                      <a:endParaRPr lang="en-US" dirty="0"/>
                    </a:p>
                  </p:txBody>
                </p:sp>
              </p:grpSp>
              <p:grpSp>
                <p:nvGrpSpPr>
                  <p:cNvPr id="34" name="Graphic 3">
                    <a:extLst>
                      <a:ext uri="{FF2B5EF4-FFF2-40B4-BE49-F238E27FC236}">
                        <a16:creationId xmlns:a16="http://schemas.microsoft.com/office/drawing/2014/main" id="{D4D7427B-3551-F19F-4B4B-EE9DA25B9C78}"/>
                      </a:ext>
                    </a:extLst>
                  </p:cNvPr>
                  <p:cNvGrpSpPr/>
                  <p:nvPr/>
                </p:nvGrpSpPr>
                <p:grpSpPr>
                  <a:xfrm>
                    <a:off x="6321551" y="2888334"/>
                    <a:ext cx="533400" cy="515619"/>
                    <a:chOff x="6321552" y="3073273"/>
                    <a:chExt cx="533400" cy="515619"/>
                  </a:xfrm>
                  <a:noFill/>
                </p:grpSpPr>
                <p:sp>
                  <p:nvSpPr>
                    <p:cNvPr id="35" name="Freeform: Shape 34">
                      <a:extLst>
                        <a:ext uri="{FF2B5EF4-FFF2-40B4-BE49-F238E27FC236}">
                          <a16:creationId xmlns:a16="http://schemas.microsoft.com/office/drawing/2014/main" id="{47D5C669-9F17-B1CA-9EFC-9D97FC0E6E5D}"/>
                        </a:ext>
                      </a:extLst>
                    </p:cNvPr>
                    <p:cNvSpPr/>
                    <p:nvPr/>
                  </p:nvSpPr>
                  <p:spPr>
                    <a:xfrm>
                      <a:off x="6321552" y="3073273"/>
                      <a:ext cx="480059" cy="515619"/>
                    </a:xfrm>
                    <a:custGeom>
                      <a:avLst/>
                      <a:gdLst>
                        <a:gd name="connsiteX0" fmla="*/ 480060 w 480059"/>
                        <a:gd name="connsiteY0" fmla="*/ 0 h 515619"/>
                        <a:gd name="connsiteX1" fmla="*/ 53340 w 480059"/>
                        <a:gd name="connsiteY1" fmla="*/ 0 h 515619"/>
                        <a:gd name="connsiteX2" fmla="*/ 0 w 480059"/>
                        <a:gd name="connsiteY2" fmla="*/ 53340 h 515619"/>
                        <a:gd name="connsiteX3" fmla="*/ 0 w 480059"/>
                        <a:gd name="connsiteY3" fmla="*/ 515620 h 515619"/>
                        <a:gd name="connsiteX4" fmla="*/ 248920 w 480059"/>
                        <a:gd name="connsiteY4" fmla="*/ 515620 h 515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9" h="515619">
                          <a:moveTo>
                            <a:pt x="480060" y="0"/>
                          </a:moveTo>
                          <a:lnTo>
                            <a:pt x="53340" y="0"/>
                          </a:lnTo>
                          <a:cubicBezTo>
                            <a:pt x="23876" y="0"/>
                            <a:pt x="0" y="23876"/>
                            <a:pt x="0" y="53340"/>
                          </a:cubicBezTo>
                          <a:lnTo>
                            <a:pt x="0" y="515620"/>
                          </a:lnTo>
                          <a:lnTo>
                            <a:pt x="248920" y="515620"/>
                          </a:lnTo>
                        </a:path>
                      </a:pathLst>
                    </a:custGeom>
                    <a:noFill/>
                    <a:ln w="28575" cap="rnd">
                      <a:solidFill>
                        <a:schemeClr val="bg1"/>
                      </a:solidFill>
                      <a:prstDash val="solid"/>
                      <a:round/>
                    </a:ln>
                  </p:spPr>
                  <p:txBody>
                    <a:bodyPr rtlCol="0" anchor="ctr"/>
                    <a:lstStyle/>
                    <a:p>
                      <a:endParaRPr lang="en-US" dirty="0"/>
                    </a:p>
                  </p:txBody>
                </p:sp>
                <p:sp>
                  <p:nvSpPr>
                    <p:cNvPr id="37" name="Freeform: Shape 36">
                      <a:extLst>
                        <a:ext uri="{FF2B5EF4-FFF2-40B4-BE49-F238E27FC236}">
                          <a16:creationId xmlns:a16="http://schemas.microsoft.com/office/drawing/2014/main" id="{966A4D3F-9056-E15E-3C47-198C80B52617}"/>
                        </a:ext>
                      </a:extLst>
                    </p:cNvPr>
                    <p:cNvSpPr/>
                    <p:nvPr/>
                  </p:nvSpPr>
                  <p:spPr>
                    <a:xfrm>
                      <a:off x="6748271" y="3073273"/>
                      <a:ext cx="106680" cy="515619"/>
                    </a:xfrm>
                    <a:custGeom>
                      <a:avLst/>
                      <a:gdLst>
                        <a:gd name="connsiteX0" fmla="*/ 71120 w 106680"/>
                        <a:gd name="connsiteY0" fmla="*/ 71120 h 515619"/>
                        <a:gd name="connsiteX1" fmla="*/ 106680 w 106680"/>
                        <a:gd name="connsiteY1" fmla="*/ 71120 h 515619"/>
                        <a:gd name="connsiteX2" fmla="*/ 106680 w 106680"/>
                        <a:gd name="connsiteY2" fmla="*/ 44450 h 515619"/>
                        <a:gd name="connsiteX3" fmla="*/ 62230 w 106680"/>
                        <a:gd name="connsiteY3" fmla="*/ 0 h 515619"/>
                        <a:gd name="connsiteX4" fmla="*/ 62230 w 106680"/>
                        <a:gd name="connsiteY4" fmla="*/ 0 h 515619"/>
                        <a:gd name="connsiteX5" fmla="*/ 17780 w 106680"/>
                        <a:gd name="connsiteY5" fmla="*/ 44450 h 515619"/>
                        <a:gd name="connsiteX6" fmla="*/ 17780 w 106680"/>
                        <a:gd name="connsiteY6" fmla="*/ 515620 h 515619"/>
                        <a:gd name="connsiteX7" fmla="*/ 0 w 106680"/>
                        <a:gd name="connsiteY7" fmla="*/ 515620 h 51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 h="515619">
                          <a:moveTo>
                            <a:pt x="71120" y="71120"/>
                          </a:moveTo>
                          <a:lnTo>
                            <a:pt x="106680" y="71120"/>
                          </a:lnTo>
                          <a:lnTo>
                            <a:pt x="106680" y="44450"/>
                          </a:lnTo>
                          <a:cubicBezTo>
                            <a:pt x="106680" y="20066"/>
                            <a:pt x="86741" y="0"/>
                            <a:pt x="62230" y="0"/>
                          </a:cubicBezTo>
                          <a:lnTo>
                            <a:pt x="62230" y="0"/>
                          </a:lnTo>
                          <a:cubicBezTo>
                            <a:pt x="37719" y="0"/>
                            <a:pt x="17780" y="20066"/>
                            <a:pt x="17780" y="44450"/>
                          </a:cubicBezTo>
                          <a:lnTo>
                            <a:pt x="17780" y="515620"/>
                          </a:lnTo>
                          <a:lnTo>
                            <a:pt x="0" y="515620"/>
                          </a:lnTo>
                        </a:path>
                      </a:pathLst>
                    </a:custGeom>
                    <a:noFill/>
                    <a:ln w="28575" cap="rnd">
                      <a:solidFill>
                        <a:schemeClr val="bg1"/>
                      </a:solidFill>
                      <a:prstDash val="solid"/>
                      <a:round/>
                    </a:ln>
                  </p:spPr>
                  <p:txBody>
                    <a:bodyPr rtlCol="0" anchor="ctr"/>
                    <a:lstStyle/>
                    <a:p>
                      <a:endParaRPr lang="en-US" dirty="0"/>
                    </a:p>
                  </p:txBody>
                </p:sp>
              </p:grpSp>
            </p:grpSp>
          </p:grpSp>
        </p:grpSp>
        <p:sp>
          <p:nvSpPr>
            <p:cNvPr id="49" name="Isosceles Triangle 48">
              <a:extLst>
                <a:ext uri="{FF2B5EF4-FFF2-40B4-BE49-F238E27FC236}">
                  <a16:creationId xmlns:a16="http://schemas.microsoft.com/office/drawing/2014/main" id="{65510F8B-69D9-6581-46BD-7FA44981A619}"/>
                </a:ext>
              </a:extLst>
            </p:cNvPr>
            <p:cNvSpPr/>
            <p:nvPr/>
          </p:nvSpPr>
          <p:spPr>
            <a:xfrm rot="16200000">
              <a:off x="7937790" y="4515057"/>
              <a:ext cx="343207" cy="2958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spTree>
    <p:extLst>
      <p:ext uri="{BB962C8B-B14F-4D97-AF65-F5344CB8AC3E}">
        <p14:creationId xmlns:p14="http://schemas.microsoft.com/office/powerpoint/2010/main" val="3920341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21B736E-F7AD-FB88-3676-5D0C0183D441}"/>
              </a:ext>
            </a:extLst>
          </p:cNvPr>
          <p:cNvSpPr/>
          <p:nvPr/>
        </p:nvSpPr>
        <p:spPr>
          <a:xfrm>
            <a:off x="1001322" y="1544667"/>
            <a:ext cx="1793184" cy="54864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Organization:</a:t>
            </a: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642DDD5F-7389-E978-29A1-3C9189FA2CBC}"/>
              </a:ext>
            </a:extLst>
          </p:cNvPr>
          <p:cNvSpPr/>
          <p:nvPr/>
        </p:nvSpPr>
        <p:spPr>
          <a:xfrm>
            <a:off x="1001322" y="2146538"/>
            <a:ext cx="1793184"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Mission: </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C830A0A6-6BEB-D806-84ED-3B83ABAFAB83}"/>
              </a:ext>
            </a:extLst>
          </p:cNvPr>
          <p:cNvSpPr/>
          <p:nvPr/>
        </p:nvSpPr>
        <p:spPr>
          <a:xfrm>
            <a:off x="1001323" y="2759043"/>
            <a:ext cx="1793184" cy="548640"/>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Audiences:</a:t>
            </a: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F734381E-5B0B-C4A7-67C3-82285B17DB11}"/>
              </a:ext>
            </a:extLst>
          </p:cNvPr>
          <p:cNvSpPr/>
          <p:nvPr/>
        </p:nvSpPr>
        <p:spPr>
          <a:xfrm>
            <a:off x="2815771" y="1542139"/>
            <a:ext cx="8384042" cy="54864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338D"/>
                </a:solidFill>
                <a:effectLst/>
                <a:uLnTx/>
                <a:uFillTx/>
                <a:latin typeface="Arial"/>
                <a:ea typeface="+mn-ea"/>
                <a:cs typeface="+mn-cs"/>
              </a:rPr>
              <a:t>CodeInclusive</a:t>
            </a:r>
            <a:endParaRPr kumimoji="0" lang="en-US" sz="1400" b="0" i="0" u="none" strike="noStrike" kern="1200" cap="none" spc="0" normalizeH="0" baseline="0" noProof="0" dirty="0">
              <a:ln>
                <a:noFill/>
              </a:ln>
              <a:solidFill>
                <a:srgbClr val="00338D"/>
              </a:solidFill>
              <a:effectLst/>
              <a:uLnTx/>
              <a:uFillTx/>
              <a:latin typeface="Arial"/>
              <a:ea typeface="+mn-ea"/>
              <a:cs typeface="+mn-cs"/>
            </a:endParaRPr>
          </a:p>
        </p:txBody>
      </p:sp>
      <p:sp>
        <p:nvSpPr>
          <p:cNvPr id="9" name="Rectangle 8">
            <a:extLst>
              <a:ext uri="{FF2B5EF4-FFF2-40B4-BE49-F238E27FC236}">
                <a16:creationId xmlns:a16="http://schemas.microsoft.com/office/drawing/2014/main" id="{C5F901AC-3988-456C-6484-9742B9B2F76B}"/>
              </a:ext>
            </a:extLst>
          </p:cNvPr>
          <p:cNvSpPr/>
          <p:nvPr/>
        </p:nvSpPr>
        <p:spPr>
          <a:xfrm>
            <a:off x="2815771" y="2145950"/>
            <a:ext cx="8384042" cy="54864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182880" bIns="5461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338D"/>
                </a:solidFill>
                <a:effectLst/>
                <a:uLnTx/>
                <a:uFillTx/>
                <a:latin typeface="Arial"/>
                <a:ea typeface="+mn-ea"/>
                <a:cs typeface="+mn-cs"/>
              </a:rPr>
              <a:t>Strives to address the widening skills and degree attainment gap for software engineers by working directly with high schools to get students interested in computer programming and coding.</a:t>
            </a:r>
          </a:p>
        </p:txBody>
      </p:sp>
      <p:sp>
        <p:nvSpPr>
          <p:cNvPr id="10" name="Rectangle 9">
            <a:extLst>
              <a:ext uri="{FF2B5EF4-FFF2-40B4-BE49-F238E27FC236}">
                <a16:creationId xmlns:a16="http://schemas.microsoft.com/office/drawing/2014/main" id="{965B1EA0-9173-0709-E718-A38DF4BA4C8F}"/>
              </a:ext>
            </a:extLst>
          </p:cNvPr>
          <p:cNvSpPr/>
          <p:nvPr/>
        </p:nvSpPr>
        <p:spPr>
          <a:xfrm>
            <a:off x="2815771" y="2759043"/>
            <a:ext cx="8384042" cy="54864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182880" bIns="5461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338D"/>
                </a:solidFill>
                <a:effectLst/>
                <a:uLnTx/>
                <a:uFillTx/>
                <a:latin typeface="Arial"/>
                <a:ea typeface="+mn-ea"/>
                <a:cs typeface="+mn-cs"/>
              </a:rPr>
              <a:t>Students (especially BIPOC), Industry Computer Programmers</a:t>
            </a:r>
          </a:p>
        </p:txBody>
      </p:sp>
      <p:sp>
        <p:nvSpPr>
          <p:cNvPr id="21" name="Rectangle 20">
            <a:extLst>
              <a:ext uri="{FF2B5EF4-FFF2-40B4-BE49-F238E27FC236}">
                <a16:creationId xmlns:a16="http://schemas.microsoft.com/office/drawing/2014/main" id="{FF54E51B-5E49-2415-17EA-C35048B841D2}"/>
              </a:ext>
            </a:extLst>
          </p:cNvPr>
          <p:cNvSpPr/>
          <p:nvPr/>
        </p:nvSpPr>
        <p:spPr>
          <a:xfrm>
            <a:off x="1001322" y="3358394"/>
            <a:ext cx="1793184" cy="548640"/>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Measurement Strategy</a:t>
            </a:r>
            <a:r>
              <a:rPr kumimoji="0" lang="en-US" sz="1400" b="0" i="0" u="none" strike="noStrike" kern="1200" cap="none" spc="0" normalizeH="0" baseline="0" noProof="0" dirty="0">
                <a:ln>
                  <a:noFill/>
                </a:ln>
                <a:solidFill>
                  <a:prstClr val="white"/>
                </a:solidFill>
                <a:effectLst/>
                <a:uLnTx/>
                <a:uFillTx/>
                <a:latin typeface="Arial"/>
                <a:ea typeface="+mn-ea"/>
                <a:cs typeface="+mn-cs"/>
              </a:rPr>
              <a:t>:</a:t>
            </a:r>
          </a:p>
        </p:txBody>
      </p:sp>
      <p:sp>
        <p:nvSpPr>
          <p:cNvPr id="22" name="Rectangle 21">
            <a:extLst>
              <a:ext uri="{FF2B5EF4-FFF2-40B4-BE49-F238E27FC236}">
                <a16:creationId xmlns:a16="http://schemas.microsoft.com/office/drawing/2014/main" id="{75F4F962-188C-E49D-6451-72E6B8E20E13}"/>
              </a:ext>
            </a:extLst>
          </p:cNvPr>
          <p:cNvSpPr/>
          <p:nvPr/>
        </p:nvSpPr>
        <p:spPr>
          <a:xfrm>
            <a:off x="1001323" y="3970899"/>
            <a:ext cx="1793184" cy="548640"/>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The Ask</a:t>
            </a:r>
            <a:r>
              <a:rPr kumimoji="0" lang="en-US" sz="1400" b="0" i="0" u="none" strike="noStrike" kern="1200" cap="none" spc="0" normalizeH="0" baseline="0" noProof="0" dirty="0">
                <a:ln>
                  <a:noFill/>
                </a:ln>
                <a:solidFill>
                  <a:prstClr val="white"/>
                </a:solidFill>
                <a:effectLst/>
                <a:uLnTx/>
                <a:uFillTx/>
                <a:latin typeface="Arial"/>
                <a:ea typeface="+mn-ea"/>
                <a:cs typeface="+mn-cs"/>
              </a:rPr>
              <a:t>:</a:t>
            </a: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24CCF736-7506-EB9B-1595-88EDEED0125A}"/>
              </a:ext>
            </a:extLst>
          </p:cNvPr>
          <p:cNvSpPr/>
          <p:nvPr/>
        </p:nvSpPr>
        <p:spPr>
          <a:xfrm>
            <a:off x="2815771" y="3357806"/>
            <a:ext cx="8384042" cy="54864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182880" bIns="5461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338D"/>
                </a:solidFill>
                <a:effectLst/>
                <a:uLnTx/>
                <a:uFillTx/>
                <a:latin typeface="Arial"/>
                <a:ea typeface="+mn-ea"/>
                <a:cs typeface="+mn-cs"/>
              </a:rPr>
              <a:t>Track the number of student/industry engagements and also how many program participants have a reliable industry contact in computer science. </a:t>
            </a:r>
            <a:endParaRPr kumimoji="0" lang="en-US" sz="1200" b="1" i="0" u="none" strike="noStrike" kern="1200" cap="none" spc="0" normalizeH="0" baseline="0" noProof="0" dirty="0">
              <a:ln>
                <a:noFill/>
              </a:ln>
              <a:solidFill>
                <a:srgbClr val="00338D"/>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C97772BD-7242-B364-3FE3-31EC0D5CAC47}"/>
              </a:ext>
            </a:extLst>
          </p:cNvPr>
          <p:cNvSpPr/>
          <p:nvPr/>
        </p:nvSpPr>
        <p:spPr>
          <a:xfrm>
            <a:off x="2815771" y="3970899"/>
            <a:ext cx="8384042" cy="54864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18288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38D"/>
                </a:solidFill>
                <a:effectLst/>
                <a:uLnTx/>
                <a:uFillTx/>
                <a:latin typeface="Arial"/>
                <a:ea typeface="+mn-ea"/>
                <a:cs typeface="+mn-cs"/>
              </a:rPr>
              <a:t>Interested in $25,000 of funding or 20 volunteers to work with them at a school near your offices</a:t>
            </a:r>
            <a:endParaRPr kumimoji="0" lang="en-US" sz="1400" b="0" i="0" u="none" strike="noStrike" kern="1200" cap="none" spc="0" normalizeH="0" baseline="0" noProof="0" dirty="0">
              <a:ln>
                <a:noFill/>
              </a:ln>
              <a:solidFill>
                <a:srgbClr val="00338D"/>
              </a:solidFill>
              <a:effectLst/>
              <a:uLnTx/>
              <a:uFillTx/>
              <a:latin typeface="Arial"/>
              <a:ea typeface="+mn-ea"/>
              <a:cs typeface="+mn-cs"/>
            </a:endParaRPr>
          </a:p>
        </p:txBody>
      </p:sp>
      <p:sp>
        <p:nvSpPr>
          <p:cNvPr id="29" name="Title 1">
            <a:extLst>
              <a:ext uri="{FF2B5EF4-FFF2-40B4-BE49-F238E27FC236}">
                <a16:creationId xmlns:a16="http://schemas.microsoft.com/office/drawing/2014/main" id="{A7A3844B-5EF6-6DCB-361E-FCE62498A57C}"/>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KPMG Bold"/>
                <a:ea typeface="+mj-ea"/>
                <a:cs typeface="+mj-cs"/>
              </a:rPr>
              <a:t>CodeInclusive</a:t>
            </a:r>
            <a:endParaRPr kumimoji="0" lang="en-US" sz="4400" b="0" i="0" u="none" strike="noStrike" kern="1200" cap="none" spc="0" normalizeH="0" baseline="0" noProof="0" dirty="0">
              <a:ln>
                <a:noFill/>
              </a:ln>
              <a:solidFill>
                <a:prstClr val="white"/>
              </a:solidFill>
              <a:effectLst/>
              <a:uLnTx/>
              <a:uFillTx/>
              <a:latin typeface="KPMG Bold"/>
              <a:ea typeface="+mj-ea"/>
              <a:cs typeface="+mj-cs"/>
            </a:endParaRPr>
          </a:p>
        </p:txBody>
      </p:sp>
      <p:grpSp>
        <p:nvGrpSpPr>
          <p:cNvPr id="34" name="Graphic 3">
            <a:extLst>
              <a:ext uri="{FF2B5EF4-FFF2-40B4-BE49-F238E27FC236}">
                <a16:creationId xmlns:a16="http://schemas.microsoft.com/office/drawing/2014/main" id="{A4B784FE-815B-64B0-4E14-F8B108D5B520}"/>
              </a:ext>
            </a:extLst>
          </p:cNvPr>
          <p:cNvGrpSpPr/>
          <p:nvPr/>
        </p:nvGrpSpPr>
        <p:grpSpPr>
          <a:xfrm>
            <a:off x="4888935" y="4801636"/>
            <a:ext cx="1079591" cy="951121"/>
            <a:chOff x="1806829" y="1956180"/>
            <a:chExt cx="571426" cy="503427"/>
          </a:xfrm>
          <a:noFill/>
        </p:grpSpPr>
        <p:sp>
          <p:nvSpPr>
            <p:cNvPr id="35" name="Freeform: Shape 34">
              <a:extLst>
                <a:ext uri="{FF2B5EF4-FFF2-40B4-BE49-F238E27FC236}">
                  <a16:creationId xmlns:a16="http://schemas.microsoft.com/office/drawing/2014/main" id="{B1A6EA04-54F8-E73C-739A-9DF492088475}"/>
                </a:ext>
              </a:extLst>
            </p:cNvPr>
            <p:cNvSpPr/>
            <p:nvPr/>
          </p:nvSpPr>
          <p:spPr>
            <a:xfrm>
              <a:off x="1806829" y="2242566"/>
              <a:ext cx="144017" cy="194563"/>
            </a:xfrm>
            <a:custGeom>
              <a:avLst/>
              <a:gdLst>
                <a:gd name="connsiteX0" fmla="*/ 0 w 144017"/>
                <a:gd name="connsiteY0" fmla="*/ 0 h 194563"/>
                <a:gd name="connsiteX1" fmla="*/ 144018 w 144017"/>
                <a:gd name="connsiteY1" fmla="*/ 0 h 194563"/>
                <a:gd name="connsiteX2" fmla="*/ 144018 w 144017"/>
                <a:gd name="connsiteY2" fmla="*/ 194564 h 194563"/>
                <a:gd name="connsiteX3" fmla="*/ 0 w 144017"/>
                <a:gd name="connsiteY3" fmla="*/ 194564 h 194563"/>
              </a:gdLst>
              <a:ahLst/>
              <a:cxnLst>
                <a:cxn ang="0">
                  <a:pos x="connsiteX0" y="connsiteY0"/>
                </a:cxn>
                <a:cxn ang="0">
                  <a:pos x="connsiteX1" y="connsiteY1"/>
                </a:cxn>
                <a:cxn ang="0">
                  <a:pos x="connsiteX2" y="connsiteY2"/>
                </a:cxn>
                <a:cxn ang="0">
                  <a:pos x="connsiteX3" y="connsiteY3"/>
                </a:cxn>
              </a:cxnLst>
              <a:rect l="l" t="t" r="r" b="b"/>
              <a:pathLst>
                <a:path w="144017" h="194563">
                  <a:moveTo>
                    <a:pt x="0" y="0"/>
                  </a:moveTo>
                  <a:lnTo>
                    <a:pt x="144018" y="0"/>
                  </a:lnTo>
                  <a:lnTo>
                    <a:pt x="144018" y="194564"/>
                  </a:lnTo>
                  <a:lnTo>
                    <a:pt x="0" y="194564"/>
                  </a:ln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51A20AD7-2536-0C5A-D010-60868B2E90FC}"/>
                </a:ext>
              </a:extLst>
            </p:cNvPr>
            <p:cNvSpPr/>
            <p:nvPr/>
          </p:nvSpPr>
          <p:spPr>
            <a:xfrm>
              <a:off x="1950847" y="2302473"/>
              <a:ext cx="427409" cy="157135"/>
            </a:xfrm>
            <a:custGeom>
              <a:avLst/>
              <a:gdLst>
                <a:gd name="connsiteX0" fmla="*/ 0 w 427409"/>
                <a:gd name="connsiteY0" fmla="*/ 107225 h 157135"/>
                <a:gd name="connsiteX1" fmla="*/ 44069 w 427409"/>
                <a:gd name="connsiteY1" fmla="*/ 107225 h 157135"/>
                <a:gd name="connsiteX2" fmla="*/ 207899 w 427409"/>
                <a:gd name="connsiteY2" fmla="*/ 157136 h 157135"/>
                <a:gd name="connsiteX3" fmla="*/ 413258 w 427409"/>
                <a:gd name="connsiteY3" fmla="*/ 49567 h 157135"/>
                <a:gd name="connsiteX4" fmla="*/ 425323 w 427409"/>
                <a:gd name="connsiteY4" fmla="*/ 16039 h 157135"/>
                <a:gd name="connsiteX5" fmla="*/ 425323 w 427409"/>
                <a:gd name="connsiteY5" fmla="*/ 16039 h 157135"/>
                <a:gd name="connsiteX6" fmla="*/ 390525 w 427409"/>
                <a:gd name="connsiteY6" fmla="*/ 2196 h 157135"/>
                <a:gd name="connsiteX7" fmla="*/ 281686 w 427409"/>
                <a:gd name="connsiteY7" fmla="*/ 45630 h 1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409" h="157135">
                  <a:moveTo>
                    <a:pt x="0" y="107225"/>
                  </a:moveTo>
                  <a:lnTo>
                    <a:pt x="44069" y="107225"/>
                  </a:lnTo>
                  <a:lnTo>
                    <a:pt x="207899" y="157136"/>
                  </a:lnTo>
                  <a:lnTo>
                    <a:pt x="413258" y="49567"/>
                  </a:lnTo>
                  <a:cubicBezTo>
                    <a:pt x="425450" y="43217"/>
                    <a:pt x="430657" y="28612"/>
                    <a:pt x="425323" y="16039"/>
                  </a:cubicBezTo>
                  <a:lnTo>
                    <a:pt x="425323" y="16039"/>
                  </a:lnTo>
                  <a:cubicBezTo>
                    <a:pt x="419608" y="2577"/>
                    <a:pt x="403987" y="-3646"/>
                    <a:pt x="390525" y="2196"/>
                  </a:cubicBezTo>
                  <a:lnTo>
                    <a:pt x="281686" y="45630"/>
                  </a:ln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568FC6C3-1CC4-8561-9CAD-E61C34568D99}"/>
                </a:ext>
              </a:extLst>
            </p:cNvPr>
            <p:cNvSpPr/>
            <p:nvPr/>
          </p:nvSpPr>
          <p:spPr>
            <a:xfrm>
              <a:off x="1950847" y="2273807"/>
              <a:ext cx="289051" cy="83185"/>
            </a:xfrm>
            <a:custGeom>
              <a:avLst/>
              <a:gdLst>
                <a:gd name="connsiteX0" fmla="*/ 0 w 289051"/>
                <a:gd name="connsiteY0" fmla="*/ 0 h 83185"/>
                <a:gd name="connsiteX1" fmla="*/ 83693 w 289051"/>
                <a:gd name="connsiteY1" fmla="*/ 0 h 83185"/>
                <a:gd name="connsiteX2" fmla="*/ 170180 w 289051"/>
                <a:gd name="connsiteY2" fmla="*/ 29083 h 83185"/>
                <a:gd name="connsiteX3" fmla="*/ 262001 w 289051"/>
                <a:gd name="connsiteY3" fmla="*/ 29083 h 83185"/>
                <a:gd name="connsiteX4" fmla="*/ 289052 w 289051"/>
                <a:gd name="connsiteY4" fmla="*/ 56134 h 83185"/>
                <a:gd name="connsiteX5" fmla="*/ 289052 w 289051"/>
                <a:gd name="connsiteY5" fmla="*/ 56134 h 83185"/>
                <a:gd name="connsiteX6" fmla="*/ 262001 w 289051"/>
                <a:gd name="connsiteY6" fmla="*/ 83185 h 83185"/>
                <a:gd name="connsiteX7" fmla="*/ 134112 w 289051"/>
                <a:gd name="connsiteY7" fmla="*/ 83185 h 8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051" h="83185">
                  <a:moveTo>
                    <a:pt x="0" y="0"/>
                  </a:moveTo>
                  <a:lnTo>
                    <a:pt x="83693" y="0"/>
                  </a:lnTo>
                  <a:lnTo>
                    <a:pt x="170180" y="29083"/>
                  </a:lnTo>
                  <a:lnTo>
                    <a:pt x="262001" y="29083"/>
                  </a:lnTo>
                  <a:cubicBezTo>
                    <a:pt x="276860" y="29083"/>
                    <a:pt x="289052" y="41148"/>
                    <a:pt x="289052" y="56134"/>
                  </a:cubicBezTo>
                  <a:lnTo>
                    <a:pt x="289052" y="56134"/>
                  </a:lnTo>
                  <a:cubicBezTo>
                    <a:pt x="289052" y="70993"/>
                    <a:pt x="276987" y="83185"/>
                    <a:pt x="262001" y="83185"/>
                  </a:cubicBezTo>
                  <a:lnTo>
                    <a:pt x="134112" y="83185"/>
                  </a:ln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1359CFF7-8D5E-F271-A139-D027D6068097}"/>
                </a:ext>
              </a:extLst>
            </p:cNvPr>
            <p:cNvSpPr/>
            <p:nvPr/>
          </p:nvSpPr>
          <p:spPr>
            <a:xfrm>
              <a:off x="2157564" y="2086736"/>
              <a:ext cx="44488" cy="216154"/>
            </a:xfrm>
            <a:custGeom>
              <a:avLst/>
              <a:gdLst>
                <a:gd name="connsiteX0" fmla="*/ 1690 w 44488"/>
                <a:gd name="connsiteY0" fmla="*/ 216154 h 216154"/>
                <a:gd name="connsiteX1" fmla="*/ 44489 w 44488"/>
                <a:gd name="connsiteY1" fmla="*/ 0 h 216154"/>
              </a:gdLst>
              <a:ahLst/>
              <a:cxnLst>
                <a:cxn ang="0">
                  <a:pos x="connsiteX0" y="connsiteY0"/>
                </a:cxn>
                <a:cxn ang="0">
                  <a:pos x="connsiteX1" y="connsiteY1"/>
                </a:cxn>
              </a:cxnLst>
              <a:rect l="l" t="t" r="r" b="b"/>
              <a:pathLst>
                <a:path w="44488" h="216154">
                  <a:moveTo>
                    <a:pt x="1690" y="216154"/>
                  </a:moveTo>
                  <a:cubicBezTo>
                    <a:pt x="1690" y="216154"/>
                    <a:pt x="-13042" y="95504"/>
                    <a:pt x="44489" y="0"/>
                  </a:cubicBez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5CDBAA7D-AE34-139A-8749-840C4ED31764}"/>
                </a:ext>
              </a:extLst>
            </p:cNvPr>
            <p:cNvSpPr/>
            <p:nvPr/>
          </p:nvSpPr>
          <p:spPr>
            <a:xfrm>
              <a:off x="2168652" y="1956180"/>
              <a:ext cx="142494" cy="142494"/>
            </a:xfrm>
            <a:custGeom>
              <a:avLst/>
              <a:gdLst>
                <a:gd name="connsiteX0" fmla="*/ 142494 w 142494"/>
                <a:gd name="connsiteY0" fmla="*/ 71247 h 142494"/>
                <a:gd name="connsiteX1" fmla="*/ 71247 w 142494"/>
                <a:gd name="connsiteY1" fmla="*/ 142494 h 142494"/>
                <a:gd name="connsiteX2" fmla="*/ 0 w 142494"/>
                <a:gd name="connsiteY2" fmla="*/ 71247 h 142494"/>
                <a:gd name="connsiteX3" fmla="*/ 71247 w 142494"/>
                <a:gd name="connsiteY3" fmla="*/ 0 h 142494"/>
                <a:gd name="connsiteX4" fmla="*/ 142494 w 142494"/>
                <a:gd name="connsiteY4" fmla="*/ 71247 h 14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 h="142494">
                  <a:moveTo>
                    <a:pt x="142494" y="71247"/>
                  </a:moveTo>
                  <a:cubicBezTo>
                    <a:pt x="142494" y="110596"/>
                    <a:pt x="110596" y="142494"/>
                    <a:pt x="71247" y="142494"/>
                  </a:cubicBezTo>
                  <a:cubicBezTo>
                    <a:pt x="31898" y="142494"/>
                    <a:pt x="0" y="110596"/>
                    <a:pt x="0" y="71247"/>
                  </a:cubicBezTo>
                  <a:cubicBezTo>
                    <a:pt x="0" y="31898"/>
                    <a:pt x="31898" y="0"/>
                    <a:pt x="71247" y="0"/>
                  </a:cubicBezTo>
                  <a:cubicBezTo>
                    <a:pt x="110596" y="0"/>
                    <a:pt x="142494" y="31898"/>
                    <a:pt x="142494" y="71247"/>
                  </a:cubicBezTo>
                  <a:close/>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DD94A417-E67D-0867-622F-4A604172659A}"/>
                </a:ext>
              </a:extLst>
            </p:cNvPr>
            <p:cNvSpPr/>
            <p:nvPr/>
          </p:nvSpPr>
          <p:spPr>
            <a:xfrm>
              <a:off x="1977770" y="2006600"/>
              <a:ext cx="142494" cy="142494"/>
            </a:xfrm>
            <a:custGeom>
              <a:avLst/>
              <a:gdLst>
                <a:gd name="connsiteX0" fmla="*/ 142494 w 142494"/>
                <a:gd name="connsiteY0" fmla="*/ 71247 h 142494"/>
                <a:gd name="connsiteX1" fmla="*/ 71247 w 142494"/>
                <a:gd name="connsiteY1" fmla="*/ 142494 h 142494"/>
                <a:gd name="connsiteX2" fmla="*/ 0 w 142494"/>
                <a:gd name="connsiteY2" fmla="*/ 71247 h 142494"/>
                <a:gd name="connsiteX3" fmla="*/ 71247 w 142494"/>
                <a:gd name="connsiteY3" fmla="*/ 0 h 142494"/>
                <a:gd name="connsiteX4" fmla="*/ 142494 w 142494"/>
                <a:gd name="connsiteY4" fmla="*/ 71247 h 14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 h="142494">
                  <a:moveTo>
                    <a:pt x="142494" y="71247"/>
                  </a:moveTo>
                  <a:cubicBezTo>
                    <a:pt x="142494" y="110596"/>
                    <a:pt x="110596" y="142494"/>
                    <a:pt x="71247" y="142494"/>
                  </a:cubicBezTo>
                  <a:cubicBezTo>
                    <a:pt x="31898" y="142494"/>
                    <a:pt x="0" y="110596"/>
                    <a:pt x="0" y="71247"/>
                  </a:cubicBezTo>
                  <a:cubicBezTo>
                    <a:pt x="0" y="31898"/>
                    <a:pt x="31898" y="0"/>
                    <a:pt x="71247" y="0"/>
                  </a:cubicBezTo>
                  <a:cubicBezTo>
                    <a:pt x="110596" y="0"/>
                    <a:pt x="142494" y="31898"/>
                    <a:pt x="142494" y="71247"/>
                  </a:cubicBezTo>
                  <a:close/>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B75C3FB8-F2B4-9A11-C83D-F374E33DD807}"/>
                </a:ext>
              </a:extLst>
            </p:cNvPr>
            <p:cNvSpPr/>
            <p:nvPr/>
          </p:nvSpPr>
          <p:spPr>
            <a:xfrm>
              <a:off x="2110485" y="2113788"/>
              <a:ext cx="54737" cy="71882"/>
            </a:xfrm>
            <a:custGeom>
              <a:avLst/>
              <a:gdLst>
                <a:gd name="connsiteX0" fmla="*/ 0 w 54737"/>
                <a:gd name="connsiteY0" fmla="*/ 0 h 71882"/>
                <a:gd name="connsiteX1" fmla="*/ 54737 w 54737"/>
                <a:gd name="connsiteY1" fmla="*/ 71882 h 71882"/>
              </a:gdLst>
              <a:ahLst/>
              <a:cxnLst>
                <a:cxn ang="0">
                  <a:pos x="connsiteX0" y="connsiteY0"/>
                </a:cxn>
                <a:cxn ang="0">
                  <a:pos x="connsiteX1" y="connsiteY1"/>
                </a:cxn>
              </a:cxnLst>
              <a:rect l="l" t="t" r="r" b="b"/>
              <a:pathLst>
                <a:path w="54737" h="71882">
                  <a:moveTo>
                    <a:pt x="0" y="0"/>
                  </a:moveTo>
                  <a:cubicBezTo>
                    <a:pt x="0" y="0"/>
                    <a:pt x="48514" y="21209"/>
                    <a:pt x="54737" y="71882"/>
                  </a:cubicBez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705BA178-A34D-F8AC-AED6-67E4A966FD69}"/>
                </a:ext>
              </a:extLst>
            </p:cNvPr>
            <p:cNvSpPr/>
            <p:nvPr/>
          </p:nvSpPr>
          <p:spPr>
            <a:xfrm>
              <a:off x="2160904" y="2162352"/>
              <a:ext cx="125730" cy="63635"/>
            </a:xfrm>
            <a:custGeom>
              <a:avLst/>
              <a:gdLst>
                <a:gd name="connsiteX0" fmla="*/ 125730 w 125730"/>
                <a:gd name="connsiteY0" fmla="*/ 9094 h 63635"/>
                <a:gd name="connsiteX1" fmla="*/ 0 w 125730"/>
                <a:gd name="connsiteY1" fmla="*/ 50369 h 63635"/>
                <a:gd name="connsiteX2" fmla="*/ 125730 w 125730"/>
                <a:gd name="connsiteY2" fmla="*/ 9094 h 63635"/>
              </a:gdLst>
              <a:ahLst/>
              <a:cxnLst>
                <a:cxn ang="0">
                  <a:pos x="connsiteX0" y="connsiteY0"/>
                </a:cxn>
                <a:cxn ang="0">
                  <a:pos x="connsiteX1" y="connsiteY1"/>
                </a:cxn>
                <a:cxn ang="0">
                  <a:pos x="connsiteX2" y="connsiteY2"/>
                </a:cxn>
              </a:cxnLst>
              <a:rect l="l" t="t" r="r" b="b"/>
              <a:pathLst>
                <a:path w="125730" h="63635">
                  <a:moveTo>
                    <a:pt x="125730" y="9094"/>
                  </a:moveTo>
                  <a:cubicBezTo>
                    <a:pt x="125730" y="9094"/>
                    <a:pt x="39878" y="-28879"/>
                    <a:pt x="0" y="50369"/>
                  </a:cubicBezTo>
                  <a:cubicBezTo>
                    <a:pt x="44704" y="70308"/>
                    <a:pt x="93345" y="75642"/>
                    <a:pt x="125730" y="9094"/>
                  </a:cubicBezTo>
                  <a:close/>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3" name="Graphic 3">
            <a:extLst>
              <a:ext uri="{FF2B5EF4-FFF2-40B4-BE49-F238E27FC236}">
                <a16:creationId xmlns:a16="http://schemas.microsoft.com/office/drawing/2014/main" id="{9E869F6C-634D-C277-58D9-DDF0BFF66C5B}"/>
              </a:ext>
            </a:extLst>
          </p:cNvPr>
          <p:cNvGrpSpPr/>
          <p:nvPr/>
        </p:nvGrpSpPr>
        <p:grpSpPr>
          <a:xfrm>
            <a:off x="6317075" y="4766885"/>
            <a:ext cx="1156445" cy="1047468"/>
            <a:chOff x="679450" y="3063317"/>
            <a:chExt cx="630451" cy="571041"/>
          </a:xfrm>
          <a:noFill/>
        </p:grpSpPr>
        <p:sp>
          <p:nvSpPr>
            <p:cNvPr id="44" name="Freeform: Shape 43">
              <a:extLst>
                <a:ext uri="{FF2B5EF4-FFF2-40B4-BE49-F238E27FC236}">
                  <a16:creationId xmlns:a16="http://schemas.microsoft.com/office/drawing/2014/main" id="{C1CEDBBC-1020-FA93-B8D9-80FA08C9E05C}"/>
                </a:ext>
              </a:extLst>
            </p:cNvPr>
            <p:cNvSpPr/>
            <p:nvPr/>
          </p:nvSpPr>
          <p:spPr>
            <a:xfrm>
              <a:off x="1003300" y="3170173"/>
              <a:ext cx="170755" cy="203303"/>
            </a:xfrm>
            <a:custGeom>
              <a:avLst/>
              <a:gdLst>
                <a:gd name="connsiteX0" fmla="*/ 0 w 170755"/>
                <a:gd name="connsiteY0" fmla="*/ 158877 h 203303"/>
                <a:gd name="connsiteX1" fmla="*/ 18923 w 170755"/>
                <a:gd name="connsiteY1" fmla="*/ 193675 h 203303"/>
                <a:gd name="connsiteX2" fmla="*/ 44450 w 170755"/>
                <a:gd name="connsiteY2" fmla="*/ 201168 h 203303"/>
                <a:gd name="connsiteX3" fmla="*/ 160020 w 170755"/>
                <a:gd name="connsiteY3" fmla="*/ 141986 h 203303"/>
                <a:gd name="connsiteX4" fmla="*/ 168529 w 170755"/>
                <a:gd name="connsiteY4" fmla="*/ 116078 h 203303"/>
                <a:gd name="connsiteX5" fmla="*/ 105410 w 170755"/>
                <a:gd name="connsiteY5" fmla="*/ 0 h 20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5" h="203303">
                  <a:moveTo>
                    <a:pt x="0" y="158877"/>
                  </a:moveTo>
                  <a:lnTo>
                    <a:pt x="18923" y="193675"/>
                  </a:lnTo>
                  <a:cubicBezTo>
                    <a:pt x="23749" y="202565"/>
                    <a:pt x="35179" y="205867"/>
                    <a:pt x="44450" y="201168"/>
                  </a:cubicBezTo>
                  <a:lnTo>
                    <a:pt x="160020" y="141986"/>
                  </a:lnTo>
                  <a:cubicBezTo>
                    <a:pt x="169672" y="137033"/>
                    <a:pt x="173609" y="125349"/>
                    <a:pt x="168529" y="116078"/>
                  </a:cubicBezTo>
                  <a:lnTo>
                    <a:pt x="105410" y="0"/>
                  </a:ln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5" name="Graphic 3">
              <a:extLst>
                <a:ext uri="{FF2B5EF4-FFF2-40B4-BE49-F238E27FC236}">
                  <a16:creationId xmlns:a16="http://schemas.microsoft.com/office/drawing/2014/main" id="{70B43FAD-0840-F7D9-7A7F-DF47B809753E}"/>
                </a:ext>
              </a:extLst>
            </p:cNvPr>
            <p:cNvGrpSpPr/>
            <p:nvPr/>
          </p:nvGrpSpPr>
          <p:grpSpPr>
            <a:xfrm>
              <a:off x="735711" y="3063317"/>
              <a:ext cx="356897" cy="364793"/>
              <a:chOff x="735711" y="3063317"/>
              <a:chExt cx="356897" cy="364793"/>
            </a:xfrm>
            <a:noFill/>
          </p:grpSpPr>
          <p:sp>
            <p:nvSpPr>
              <p:cNvPr id="52" name="Freeform: Shape 51">
                <a:extLst>
                  <a:ext uri="{FF2B5EF4-FFF2-40B4-BE49-F238E27FC236}">
                    <a16:creationId xmlns:a16="http://schemas.microsoft.com/office/drawing/2014/main" id="{14C1C83B-E49B-1D10-835D-F77E1AEFFD18}"/>
                  </a:ext>
                </a:extLst>
              </p:cNvPr>
              <p:cNvSpPr/>
              <p:nvPr/>
            </p:nvSpPr>
            <p:spPr>
              <a:xfrm>
                <a:off x="828802" y="3063317"/>
                <a:ext cx="263806" cy="228522"/>
              </a:xfrm>
              <a:custGeom>
                <a:avLst/>
                <a:gdLst>
                  <a:gd name="connsiteX0" fmla="*/ 0 w 263806"/>
                  <a:gd name="connsiteY0" fmla="*/ 228523 h 228522"/>
                  <a:gd name="connsiteX1" fmla="*/ 5207 w 263806"/>
                  <a:gd name="connsiteY1" fmla="*/ 219633 h 228522"/>
                  <a:gd name="connsiteX2" fmla="*/ 11049 w 263806"/>
                  <a:gd name="connsiteY2" fmla="*/ 190296 h 228522"/>
                  <a:gd name="connsiteX3" fmla="*/ 33782 w 263806"/>
                  <a:gd name="connsiteY3" fmla="*/ 94157 h 228522"/>
                  <a:gd name="connsiteX4" fmla="*/ 78105 w 263806"/>
                  <a:gd name="connsiteY4" fmla="*/ 18084 h 228522"/>
                  <a:gd name="connsiteX5" fmla="*/ 108204 w 263806"/>
                  <a:gd name="connsiteY5" fmla="*/ 10845 h 228522"/>
                  <a:gd name="connsiteX6" fmla="*/ 108712 w 263806"/>
                  <a:gd name="connsiteY6" fmla="*/ 11099 h 228522"/>
                  <a:gd name="connsiteX7" fmla="*/ 117602 w 263806"/>
                  <a:gd name="connsiteY7" fmla="*/ 41833 h 228522"/>
                  <a:gd name="connsiteX8" fmla="*/ 74803 w 263806"/>
                  <a:gd name="connsiteY8" fmla="*/ 115366 h 228522"/>
                  <a:gd name="connsiteX9" fmla="*/ 135763 w 263806"/>
                  <a:gd name="connsiteY9" fmla="*/ 10718 h 228522"/>
                  <a:gd name="connsiteX10" fmla="*/ 166878 w 263806"/>
                  <a:gd name="connsiteY10" fmla="*/ 3225 h 228522"/>
                  <a:gd name="connsiteX11" fmla="*/ 166878 w 263806"/>
                  <a:gd name="connsiteY11" fmla="*/ 3225 h 228522"/>
                  <a:gd name="connsiteX12" fmla="*/ 175641 w 263806"/>
                  <a:gd name="connsiteY12" fmla="*/ 33959 h 228522"/>
                  <a:gd name="connsiteX13" fmla="*/ 131953 w 263806"/>
                  <a:gd name="connsiteY13" fmla="*/ 108762 h 228522"/>
                  <a:gd name="connsiteX14" fmla="*/ 189103 w 263806"/>
                  <a:gd name="connsiteY14" fmla="*/ 10718 h 228522"/>
                  <a:gd name="connsiteX15" fmla="*/ 220218 w 263806"/>
                  <a:gd name="connsiteY15" fmla="*/ 3225 h 228522"/>
                  <a:gd name="connsiteX16" fmla="*/ 221107 w 263806"/>
                  <a:gd name="connsiteY16" fmla="*/ 3733 h 228522"/>
                  <a:gd name="connsiteX17" fmla="*/ 229489 w 263806"/>
                  <a:gd name="connsiteY17" fmla="*/ 33070 h 228522"/>
                  <a:gd name="connsiteX18" fmla="*/ 170815 w 263806"/>
                  <a:gd name="connsiteY18" fmla="*/ 133781 h 228522"/>
                  <a:gd name="connsiteX19" fmla="*/ 221361 w 263806"/>
                  <a:gd name="connsiteY19" fmla="*/ 47675 h 228522"/>
                  <a:gd name="connsiteX20" fmla="*/ 251460 w 263806"/>
                  <a:gd name="connsiteY20" fmla="*/ 40436 h 228522"/>
                  <a:gd name="connsiteX21" fmla="*/ 251968 w 263806"/>
                  <a:gd name="connsiteY21" fmla="*/ 40690 h 228522"/>
                  <a:gd name="connsiteX22" fmla="*/ 260858 w 263806"/>
                  <a:gd name="connsiteY22" fmla="*/ 71424 h 228522"/>
                  <a:gd name="connsiteX23" fmla="*/ 197485 w 263806"/>
                  <a:gd name="connsiteY23" fmla="*/ 180136 h 22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806" h="228522">
                    <a:moveTo>
                      <a:pt x="0" y="228523"/>
                    </a:moveTo>
                    <a:cubicBezTo>
                      <a:pt x="0" y="228523"/>
                      <a:pt x="2540" y="224078"/>
                      <a:pt x="5207" y="219633"/>
                    </a:cubicBezTo>
                    <a:cubicBezTo>
                      <a:pt x="14097" y="204393"/>
                      <a:pt x="11176" y="197281"/>
                      <a:pt x="11049" y="190296"/>
                    </a:cubicBezTo>
                    <a:cubicBezTo>
                      <a:pt x="10795" y="177088"/>
                      <a:pt x="5080" y="143433"/>
                      <a:pt x="33782" y="94157"/>
                    </a:cubicBezTo>
                    <a:lnTo>
                      <a:pt x="78105" y="18084"/>
                    </a:lnTo>
                    <a:cubicBezTo>
                      <a:pt x="84074" y="7797"/>
                      <a:pt x="97536" y="4622"/>
                      <a:pt x="108204" y="10845"/>
                    </a:cubicBezTo>
                    <a:lnTo>
                      <a:pt x="108712" y="11099"/>
                    </a:lnTo>
                    <a:cubicBezTo>
                      <a:pt x="119888" y="17576"/>
                      <a:pt x="123825" y="31292"/>
                      <a:pt x="117602" y="41833"/>
                    </a:cubicBezTo>
                    <a:cubicBezTo>
                      <a:pt x="108839" y="56819"/>
                      <a:pt x="74803" y="115366"/>
                      <a:pt x="74803" y="115366"/>
                    </a:cubicBezTo>
                    <a:lnTo>
                      <a:pt x="135763" y="10718"/>
                    </a:lnTo>
                    <a:cubicBezTo>
                      <a:pt x="141859" y="177"/>
                      <a:pt x="155829" y="-3125"/>
                      <a:pt x="166878" y="3225"/>
                    </a:cubicBezTo>
                    <a:lnTo>
                      <a:pt x="166878" y="3225"/>
                    </a:lnTo>
                    <a:cubicBezTo>
                      <a:pt x="177927" y="9702"/>
                      <a:pt x="181864" y="23418"/>
                      <a:pt x="175641" y="33959"/>
                    </a:cubicBezTo>
                    <a:lnTo>
                      <a:pt x="131953" y="108762"/>
                    </a:lnTo>
                    <a:lnTo>
                      <a:pt x="189103" y="10718"/>
                    </a:lnTo>
                    <a:cubicBezTo>
                      <a:pt x="195199" y="177"/>
                      <a:pt x="209169" y="-3125"/>
                      <a:pt x="220218" y="3225"/>
                    </a:cubicBezTo>
                    <a:lnTo>
                      <a:pt x="221107" y="3733"/>
                    </a:lnTo>
                    <a:cubicBezTo>
                      <a:pt x="231648" y="9829"/>
                      <a:pt x="235331" y="22910"/>
                      <a:pt x="229489" y="33070"/>
                    </a:cubicBezTo>
                    <a:lnTo>
                      <a:pt x="170815" y="133781"/>
                    </a:lnTo>
                    <a:lnTo>
                      <a:pt x="221361" y="47675"/>
                    </a:lnTo>
                    <a:cubicBezTo>
                      <a:pt x="227330" y="37388"/>
                      <a:pt x="240792" y="34213"/>
                      <a:pt x="251460" y="40436"/>
                    </a:cubicBezTo>
                    <a:lnTo>
                      <a:pt x="251968" y="40690"/>
                    </a:lnTo>
                    <a:cubicBezTo>
                      <a:pt x="263144" y="47167"/>
                      <a:pt x="267081" y="60883"/>
                      <a:pt x="260858" y="71424"/>
                    </a:cubicBezTo>
                    <a:cubicBezTo>
                      <a:pt x="236601" y="113080"/>
                      <a:pt x="197485" y="180136"/>
                      <a:pt x="197485" y="180136"/>
                    </a:cubicBez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BE40AD24-3DFF-9D91-0F45-60EA5E06BD92}"/>
                  </a:ext>
                </a:extLst>
              </p:cNvPr>
              <p:cNvSpPr/>
              <p:nvPr/>
            </p:nvSpPr>
            <p:spPr>
              <a:xfrm>
                <a:off x="964691" y="3216967"/>
                <a:ext cx="116562" cy="121609"/>
              </a:xfrm>
              <a:custGeom>
                <a:avLst/>
                <a:gdLst>
                  <a:gd name="connsiteX0" fmla="*/ 66929 w 116562"/>
                  <a:gd name="connsiteY0" fmla="*/ 17850 h 121609"/>
                  <a:gd name="connsiteX1" fmla="*/ 69977 w 116562"/>
                  <a:gd name="connsiteY1" fmla="*/ 12770 h 121609"/>
                  <a:gd name="connsiteX2" fmla="*/ 106934 w 116562"/>
                  <a:gd name="connsiteY2" fmla="*/ 3880 h 121609"/>
                  <a:gd name="connsiteX3" fmla="*/ 106934 w 116562"/>
                  <a:gd name="connsiteY3" fmla="*/ 3880 h 121609"/>
                  <a:gd name="connsiteX4" fmla="*/ 114173 w 116562"/>
                  <a:gd name="connsiteY4" fmla="*/ 29026 h 121609"/>
                  <a:gd name="connsiteX5" fmla="*/ 75438 w 116562"/>
                  <a:gd name="connsiteY5" fmla="*/ 83128 h 121609"/>
                  <a:gd name="connsiteX6" fmla="*/ 16637 w 116562"/>
                  <a:gd name="connsiteY6" fmla="*/ 116402 h 121609"/>
                  <a:gd name="connsiteX7" fmla="*/ 0 w 116562"/>
                  <a:gd name="connsiteY7" fmla="*/ 121609 h 12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2" h="121609">
                    <a:moveTo>
                      <a:pt x="66929" y="17850"/>
                    </a:moveTo>
                    <a:lnTo>
                      <a:pt x="69977" y="12770"/>
                    </a:lnTo>
                    <a:cubicBezTo>
                      <a:pt x="77343" y="197"/>
                      <a:pt x="93853" y="-3740"/>
                      <a:pt x="106934" y="3880"/>
                    </a:cubicBezTo>
                    <a:lnTo>
                      <a:pt x="106934" y="3880"/>
                    </a:lnTo>
                    <a:cubicBezTo>
                      <a:pt x="115951" y="9087"/>
                      <a:pt x="119253" y="20390"/>
                      <a:pt x="114173" y="29026"/>
                    </a:cubicBezTo>
                    <a:cubicBezTo>
                      <a:pt x="114173" y="29026"/>
                      <a:pt x="92583" y="63443"/>
                      <a:pt x="75438" y="83128"/>
                    </a:cubicBezTo>
                    <a:cubicBezTo>
                      <a:pt x="48768" y="113862"/>
                      <a:pt x="26289" y="115132"/>
                      <a:pt x="16637" y="116402"/>
                    </a:cubicBezTo>
                    <a:cubicBezTo>
                      <a:pt x="10160" y="117291"/>
                      <a:pt x="4572" y="119069"/>
                      <a:pt x="0" y="121609"/>
                    </a:cubicBez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D665E624-4FFE-BA29-2470-5F973B4565B7}"/>
                  </a:ext>
                </a:extLst>
              </p:cNvPr>
              <p:cNvSpPr/>
              <p:nvPr/>
            </p:nvSpPr>
            <p:spPr>
              <a:xfrm>
                <a:off x="735711" y="3290068"/>
                <a:ext cx="218109" cy="138042"/>
              </a:xfrm>
              <a:custGeom>
                <a:avLst/>
                <a:gdLst>
                  <a:gd name="connsiteX0" fmla="*/ 190500 w 218109"/>
                  <a:gd name="connsiteY0" fmla="*/ 138043 h 138042"/>
                  <a:gd name="connsiteX1" fmla="*/ 215646 w 218109"/>
                  <a:gd name="connsiteY1" fmla="*/ 94863 h 138042"/>
                  <a:gd name="connsiteX2" fmla="*/ 208153 w 218109"/>
                  <a:gd name="connsiteY2" fmla="*/ 68828 h 138042"/>
                  <a:gd name="connsiteX3" fmla="*/ 94996 w 218109"/>
                  <a:gd name="connsiteY3" fmla="*/ 2788 h 138042"/>
                  <a:gd name="connsiteX4" fmla="*/ 68707 w 218109"/>
                  <a:gd name="connsiteY4" fmla="*/ 9138 h 138042"/>
                  <a:gd name="connsiteX5" fmla="*/ 0 w 218109"/>
                  <a:gd name="connsiteY5" fmla="*/ 126740 h 1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09" h="138042">
                    <a:moveTo>
                      <a:pt x="190500" y="138043"/>
                    </a:moveTo>
                    <a:lnTo>
                      <a:pt x="215646" y="94863"/>
                    </a:lnTo>
                    <a:cubicBezTo>
                      <a:pt x="220853" y="85973"/>
                      <a:pt x="217551" y="74289"/>
                      <a:pt x="208153" y="68828"/>
                    </a:cubicBezTo>
                    <a:lnTo>
                      <a:pt x="94996" y="2788"/>
                    </a:lnTo>
                    <a:cubicBezTo>
                      <a:pt x="85725" y="-2673"/>
                      <a:pt x="73914" y="121"/>
                      <a:pt x="68707" y="9138"/>
                    </a:cubicBezTo>
                    <a:lnTo>
                      <a:pt x="0" y="126740"/>
                    </a:ln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6" name="Graphic 3">
              <a:extLst>
                <a:ext uri="{FF2B5EF4-FFF2-40B4-BE49-F238E27FC236}">
                  <a16:creationId xmlns:a16="http://schemas.microsoft.com/office/drawing/2014/main" id="{2B75ABFB-B205-41F9-CE08-13512B1E26CD}"/>
                </a:ext>
              </a:extLst>
            </p:cNvPr>
            <p:cNvGrpSpPr/>
            <p:nvPr/>
          </p:nvGrpSpPr>
          <p:grpSpPr>
            <a:xfrm>
              <a:off x="679450" y="3406647"/>
              <a:ext cx="440436" cy="227711"/>
              <a:chOff x="679450" y="3406647"/>
              <a:chExt cx="440436" cy="227711"/>
            </a:xfrm>
            <a:noFill/>
          </p:grpSpPr>
          <p:sp>
            <p:nvSpPr>
              <p:cNvPr id="49" name="Freeform: Shape 48">
                <a:extLst>
                  <a:ext uri="{FF2B5EF4-FFF2-40B4-BE49-F238E27FC236}">
                    <a16:creationId xmlns:a16="http://schemas.microsoft.com/office/drawing/2014/main" id="{F3C6412C-9808-BECE-B81E-37E785AA4480}"/>
                  </a:ext>
                </a:extLst>
              </p:cNvPr>
              <p:cNvSpPr/>
              <p:nvPr/>
            </p:nvSpPr>
            <p:spPr>
              <a:xfrm>
                <a:off x="679450" y="3452240"/>
                <a:ext cx="305435" cy="182118"/>
              </a:xfrm>
              <a:custGeom>
                <a:avLst/>
                <a:gdLst>
                  <a:gd name="connsiteX0" fmla="*/ 305435 w 305435"/>
                  <a:gd name="connsiteY0" fmla="*/ 144272 h 182118"/>
                  <a:gd name="connsiteX1" fmla="*/ 295148 w 305435"/>
                  <a:gd name="connsiteY1" fmla="*/ 144272 h 182118"/>
                  <a:gd name="connsiteX2" fmla="*/ 266954 w 305435"/>
                  <a:gd name="connsiteY2" fmla="*/ 153797 h 182118"/>
                  <a:gd name="connsiteX3" fmla="*/ 172466 w 305435"/>
                  <a:gd name="connsiteY3" fmla="*/ 182118 h 182118"/>
                  <a:gd name="connsiteX4" fmla="*/ 55880 w 305435"/>
                  <a:gd name="connsiteY4" fmla="*/ 182118 h 182118"/>
                  <a:gd name="connsiteX5" fmla="*/ 34417 w 305435"/>
                  <a:gd name="connsiteY5" fmla="*/ 160020 h 182118"/>
                  <a:gd name="connsiteX6" fmla="*/ 34417 w 305435"/>
                  <a:gd name="connsiteY6" fmla="*/ 159512 h 182118"/>
                  <a:gd name="connsiteX7" fmla="*/ 56515 w 305435"/>
                  <a:gd name="connsiteY7" fmla="*/ 136652 h 182118"/>
                  <a:gd name="connsiteX8" fmla="*/ 170053 w 305435"/>
                  <a:gd name="connsiteY8" fmla="*/ 136652 h 182118"/>
                  <a:gd name="connsiteX9" fmla="*/ 37084 w 305435"/>
                  <a:gd name="connsiteY9" fmla="*/ 136652 h 182118"/>
                  <a:gd name="connsiteX10" fmla="*/ 14986 w 305435"/>
                  <a:gd name="connsiteY10" fmla="*/ 113919 h 182118"/>
                  <a:gd name="connsiteX11" fmla="*/ 14986 w 305435"/>
                  <a:gd name="connsiteY11" fmla="*/ 113919 h 182118"/>
                  <a:gd name="connsiteX12" fmla="*/ 37084 w 305435"/>
                  <a:gd name="connsiteY12" fmla="*/ 91186 h 182118"/>
                  <a:gd name="connsiteX13" fmla="*/ 135636 w 305435"/>
                  <a:gd name="connsiteY13" fmla="*/ 91186 h 182118"/>
                  <a:gd name="connsiteX14" fmla="*/ 22098 w 305435"/>
                  <a:gd name="connsiteY14" fmla="*/ 91186 h 182118"/>
                  <a:gd name="connsiteX15" fmla="*/ 0 w 305435"/>
                  <a:gd name="connsiteY15" fmla="*/ 68453 h 182118"/>
                  <a:gd name="connsiteX16" fmla="*/ 0 w 305435"/>
                  <a:gd name="connsiteY16" fmla="*/ 67437 h 182118"/>
                  <a:gd name="connsiteX17" fmla="*/ 21082 w 305435"/>
                  <a:gd name="connsiteY17" fmla="*/ 45847 h 182118"/>
                  <a:gd name="connsiteX18" fmla="*/ 137668 w 305435"/>
                  <a:gd name="connsiteY18" fmla="*/ 45847 h 182118"/>
                  <a:gd name="connsiteX19" fmla="*/ 37846 w 305435"/>
                  <a:gd name="connsiteY19" fmla="*/ 45466 h 182118"/>
                  <a:gd name="connsiteX20" fmla="*/ 16383 w 305435"/>
                  <a:gd name="connsiteY20" fmla="*/ 23368 h 182118"/>
                  <a:gd name="connsiteX21" fmla="*/ 16383 w 305435"/>
                  <a:gd name="connsiteY21" fmla="*/ 22860 h 182118"/>
                  <a:gd name="connsiteX22" fmla="*/ 38481 w 305435"/>
                  <a:gd name="connsiteY22" fmla="*/ 0 h 182118"/>
                  <a:gd name="connsiteX23" fmla="*/ 164338 w 305435"/>
                  <a:gd name="connsiteY23" fmla="*/ 0 h 18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5435" h="182118">
                    <a:moveTo>
                      <a:pt x="305435" y="144272"/>
                    </a:moveTo>
                    <a:lnTo>
                      <a:pt x="295148" y="144272"/>
                    </a:lnTo>
                    <a:cubicBezTo>
                      <a:pt x="277495" y="144272"/>
                      <a:pt x="272796" y="150241"/>
                      <a:pt x="266954" y="153797"/>
                    </a:cubicBezTo>
                    <a:cubicBezTo>
                      <a:pt x="255778" y="160528"/>
                      <a:pt x="229489" y="182118"/>
                      <a:pt x="172466" y="182118"/>
                    </a:cubicBezTo>
                    <a:lnTo>
                      <a:pt x="55880" y="182118"/>
                    </a:lnTo>
                    <a:cubicBezTo>
                      <a:pt x="44069" y="182118"/>
                      <a:pt x="34417" y="172212"/>
                      <a:pt x="34417" y="160020"/>
                    </a:cubicBezTo>
                    <a:lnTo>
                      <a:pt x="34417" y="159512"/>
                    </a:lnTo>
                    <a:cubicBezTo>
                      <a:pt x="34417" y="146812"/>
                      <a:pt x="44323" y="136652"/>
                      <a:pt x="56515" y="136652"/>
                    </a:cubicBezTo>
                    <a:cubicBezTo>
                      <a:pt x="73787" y="136652"/>
                      <a:pt x="170053" y="136652"/>
                      <a:pt x="170053" y="136652"/>
                    </a:cubicBezTo>
                    <a:lnTo>
                      <a:pt x="37084" y="136652"/>
                    </a:lnTo>
                    <a:cubicBezTo>
                      <a:pt x="24892" y="136652"/>
                      <a:pt x="14986" y="126492"/>
                      <a:pt x="14986" y="113919"/>
                    </a:cubicBezTo>
                    <a:lnTo>
                      <a:pt x="14986" y="113919"/>
                    </a:lnTo>
                    <a:cubicBezTo>
                      <a:pt x="14986" y="101346"/>
                      <a:pt x="24892" y="91186"/>
                      <a:pt x="37084" y="91186"/>
                    </a:cubicBezTo>
                    <a:lnTo>
                      <a:pt x="135636" y="91186"/>
                    </a:lnTo>
                    <a:lnTo>
                      <a:pt x="22098" y="91186"/>
                    </a:lnTo>
                    <a:cubicBezTo>
                      <a:pt x="9906" y="91186"/>
                      <a:pt x="0" y="81026"/>
                      <a:pt x="0" y="68453"/>
                    </a:cubicBezTo>
                    <a:lnTo>
                      <a:pt x="0" y="67437"/>
                    </a:lnTo>
                    <a:cubicBezTo>
                      <a:pt x="0" y="55499"/>
                      <a:pt x="9398" y="45847"/>
                      <a:pt x="21082" y="45847"/>
                    </a:cubicBezTo>
                    <a:lnTo>
                      <a:pt x="137668" y="45847"/>
                    </a:lnTo>
                    <a:lnTo>
                      <a:pt x="37846" y="45466"/>
                    </a:lnTo>
                    <a:cubicBezTo>
                      <a:pt x="26035" y="45466"/>
                      <a:pt x="16383" y="35560"/>
                      <a:pt x="16383" y="23368"/>
                    </a:cubicBezTo>
                    <a:lnTo>
                      <a:pt x="16383" y="22860"/>
                    </a:lnTo>
                    <a:cubicBezTo>
                      <a:pt x="16383" y="10160"/>
                      <a:pt x="26289" y="0"/>
                      <a:pt x="38481" y="0"/>
                    </a:cubicBezTo>
                    <a:cubicBezTo>
                      <a:pt x="86741" y="0"/>
                      <a:pt x="164338" y="0"/>
                      <a:pt x="164338" y="0"/>
                    </a:cubicBez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4AB55383-EA43-EFB3-D793-7CF878A8D763}"/>
                  </a:ext>
                </a:extLst>
              </p:cNvPr>
              <p:cNvSpPr/>
              <p:nvPr/>
            </p:nvSpPr>
            <p:spPr>
              <a:xfrm>
                <a:off x="801243" y="3406647"/>
                <a:ext cx="155448" cy="51054"/>
              </a:xfrm>
              <a:custGeom>
                <a:avLst/>
                <a:gdLst>
                  <a:gd name="connsiteX0" fmla="*/ 32258 w 155448"/>
                  <a:gd name="connsiteY0" fmla="*/ 45720 h 51054"/>
                  <a:gd name="connsiteX1" fmla="*/ 26289 w 155448"/>
                  <a:gd name="connsiteY1" fmla="*/ 45720 h 51054"/>
                  <a:gd name="connsiteX2" fmla="*/ 0 w 155448"/>
                  <a:gd name="connsiteY2" fmla="*/ 18669 h 51054"/>
                  <a:gd name="connsiteX3" fmla="*/ 0 w 155448"/>
                  <a:gd name="connsiteY3" fmla="*/ 18669 h 51054"/>
                  <a:gd name="connsiteX4" fmla="*/ 18161 w 155448"/>
                  <a:gd name="connsiteY4" fmla="*/ 0 h 51054"/>
                  <a:gd name="connsiteX5" fmla="*/ 84455 w 155448"/>
                  <a:gd name="connsiteY5" fmla="*/ 6096 h 51054"/>
                  <a:gd name="connsiteX6" fmla="*/ 142748 w 155448"/>
                  <a:gd name="connsiteY6" fmla="*/ 39624 h 51054"/>
                  <a:gd name="connsiteX7" fmla="*/ 155448 w 155448"/>
                  <a:gd name="connsiteY7" fmla="*/ 51054 h 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48" h="51054">
                    <a:moveTo>
                      <a:pt x="32258" y="45720"/>
                    </a:moveTo>
                    <a:lnTo>
                      <a:pt x="26289" y="45720"/>
                    </a:lnTo>
                    <a:cubicBezTo>
                      <a:pt x="11811" y="45720"/>
                      <a:pt x="0" y="33655"/>
                      <a:pt x="0" y="18669"/>
                    </a:cubicBezTo>
                    <a:lnTo>
                      <a:pt x="0" y="18669"/>
                    </a:lnTo>
                    <a:cubicBezTo>
                      <a:pt x="0" y="8382"/>
                      <a:pt x="8128" y="0"/>
                      <a:pt x="18161" y="0"/>
                    </a:cubicBezTo>
                    <a:cubicBezTo>
                      <a:pt x="18161" y="0"/>
                      <a:pt x="58674" y="1270"/>
                      <a:pt x="84455" y="6096"/>
                    </a:cubicBezTo>
                    <a:cubicBezTo>
                      <a:pt x="124460" y="13589"/>
                      <a:pt x="136779" y="32131"/>
                      <a:pt x="142748" y="39624"/>
                    </a:cubicBezTo>
                    <a:cubicBezTo>
                      <a:pt x="146685" y="44704"/>
                      <a:pt x="151130" y="48387"/>
                      <a:pt x="155448" y="51054"/>
                    </a:cubicBez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3643F9DA-64E9-FC8B-050D-F589A9404071}"/>
                  </a:ext>
                </a:extLst>
              </p:cNvPr>
              <p:cNvSpPr/>
              <p:nvPr/>
            </p:nvSpPr>
            <p:spPr>
              <a:xfrm>
                <a:off x="984885" y="3446145"/>
                <a:ext cx="135000" cy="167513"/>
              </a:xfrm>
              <a:custGeom>
                <a:avLst/>
                <a:gdLst>
                  <a:gd name="connsiteX0" fmla="*/ 55880 w 135000"/>
                  <a:gd name="connsiteY0" fmla="*/ 0 h 167513"/>
                  <a:gd name="connsiteX1" fmla="*/ 18796 w 135000"/>
                  <a:gd name="connsiteY1" fmla="*/ 0 h 167513"/>
                  <a:gd name="connsiteX2" fmla="*/ 0 w 135000"/>
                  <a:gd name="connsiteY2" fmla="*/ 19304 h 167513"/>
                  <a:gd name="connsiteX3" fmla="*/ 0 w 135000"/>
                  <a:gd name="connsiteY3" fmla="*/ 148209 h 167513"/>
                  <a:gd name="connsiteX4" fmla="*/ 18796 w 135000"/>
                  <a:gd name="connsiteY4" fmla="*/ 167513 h 167513"/>
                  <a:gd name="connsiteX5" fmla="*/ 135001 w 135000"/>
                  <a:gd name="connsiteY5" fmla="*/ 167513 h 1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00" h="167513">
                    <a:moveTo>
                      <a:pt x="55880" y="0"/>
                    </a:moveTo>
                    <a:lnTo>
                      <a:pt x="18796" y="0"/>
                    </a:lnTo>
                    <a:cubicBezTo>
                      <a:pt x="8509" y="0"/>
                      <a:pt x="0" y="8636"/>
                      <a:pt x="0" y="19304"/>
                    </a:cubicBezTo>
                    <a:lnTo>
                      <a:pt x="0" y="148209"/>
                    </a:lnTo>
                    <a:cubicBezTo>
                      <a:pt x="0" y="158877"/>
                      <a:pt x="8382" y="167513"/>
                      <a:pt x="18796" y="167513"/>
                    </a:cubicBezTo>
                    <a:lnTo>
                      <a:pt x="135001" y="167513"/>
                    </a:ln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 name="Freeform: Shape 46">
              <a:extLst>
                <a:ext uri="{FF2B5EF4-FFF2-40B4-BE49-F238E27FC236}">
                  <a16:creationId xmlns:a16="http://schemas.microsoft.com/office/drawing/2014/main" id="{77435DE6-5BC0-9B40-672A-AF664366664A}"/>
                </a:ext>
              </a:extLst>
            </p:cNvPr>
            <p:cNvSpPr/>
            <p:nvPr/>
          </p:nvSpPr>
          <p:spPr>
            <a:xfrm>
              <a:off x="1100582" y="3310382"/>
              <a:ext cx="209319" cy="315062"/>
            </a:xfrm>
            <a:custGeom>
              <a:avLst/>
              <a:gdLst>
                <a:gd name="connsiteX0" fmla="*/ 65659 w 209319"/>
                <a:gd name="connsiteY0" fmla="*/ 0 h 315062"/>
                <a:gd name="connsiteX1" fmla="*/ 69977 w 209319"/>
                <a:gd name="connsiteY1" fmla="*/ 8509 h 315062"/>
                <a:gd name="connsiteX2" fmla="*/ 91440 w 209319"/>
                <a:gd name="connsiteY2" fmla="*/ 29210 h 315062"/>
                <a:gd name="connsiteX3" fmla="*/ 159893 w 209319"/>
                <a:gd name="connsiteY3" fmla="*/ 100330 h 315062"/>
                <a:gd name="connsiteX4" fmla="*/ 207010 w 209319"/>
                <a:gd name="connsiteY4" fmla="*/ 192532 h 315062"/>
                <a:gd name="connsiteX5" fmla="*/ 196977 w 209319"/>
                <a:gd name="connsiteY5" fmla="*/ 221742 h 315062"/>
                <a:gd name="connsiteX6" fmla="*/ 196469 w 209319"/>
                <a:gd name="connsiteY6" fmla="*/ 221996 h 315062"/>
                <a:gd name="connsiteX7" fmla="*/ 165862 w 209319"/>
                <a:gd name="connsiteY7" fmla="*/ 212852 h 315062"/>
                <a:gd name="connsiteX8" fmla="*/ 120015 w 209319"/>
                <a:gd name="connsiteY8" fmla="*/ 123317 h 315062"/>
                <a:gd name="connsiteX9" fmla="*/ 180721 w 209319"/>
                <a:gd name="connsiteY9" fmla="*/ 241935 h 315062"/>
                <a:gd name="connsiteX10" fmla="*/ 170434 w 209319"/>
                <a:gd name="connsiteY10" fmla="*/ 272034 h 315062"/>
                <a:gd name="connsiteX11" fmla="*/ 170434 w 209319"/>
                <a:gd name="connsiteY11" fmla="*/ 272034 h 315062"/>
                <a:gd name="connsiteX12" fmla="*/ 139954 w 209319"/>
                <a:gd name="connsiteY12" fmla="*/ 262763 h 315062"/>
                <a:gd name="connsiteX13" fmla="*/ 94869 w 209319"/>
                <a:gd name="connsiteY13" fmla="*/ 174879 h 315062"/>
                <a:gd name="connsiteX14" fmla="*/ 146558 w 209319"/>
                <a:gd name="connsiteY14" fmla="*/ 275844 h 315062"/>
                <a:gd name="connsiteX15" fmla="*/ 136271 w 209319"/>
                <a:gd name="connsiteY15" fmla="*/ 305943 h 315062"/>
                <a:gd name="connsiteX16" fmla="*/ 135255 w 209319"/>
                <a:gd name="connsiteY16" fmla="*/ 306451 h 315062"/>
                <a:gd name="connsiteX17" fmla="*/ 106299 w 209319"/>
                <a:gd name="connsiteY17" fmla="*/ 297688 h 315062"/>
                <a:gd name="connsiteX18" fmla="*/ 53213 w 209319"/>
                <a:gd name="connsiteY18" fmla="*/ 193929 h 315062"/>
                <a:gd name="connsiteX19" fmla="*/ 98425 w 209319"/>
                <a:gd name="connsiteY19" fmla="*/ 282956 h 315062"/>
                <a:gd name="connsiteX20" fmla="*/ 88392 w 209319"/>
                <a:gd name="connsiteY20" fmla="*/ 312166 h 315062"/>
                <a:gd name="connsiteX21" fmla="*/ 87884 w 209319"/>
                <a:gd name="connsiteY21" fmla="*/ 312420 h 315062"/>
                <a:gd name="connsiteX22" fmla="*/ 57277 w 209319"/>
                <a:gd name="connsiteY22" fmla="*/ 303276 h 315062"/>
                <a:gd name="connsiteX23" fmla="*/ 0 w 209319"/>
                <a:gd name="connsiteY23" fmla="*/ 191262 h 3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319" h="315062">
                  <a:moveTo>
                    <a:pt x="65659" y="0"/>
                  </a:moveTo>
                  <a:cubicBezTo>
                    <a:pt x="66421" y="1397"/>
                    <a:pt x="68199" y="4953"/>
                    <a:pt x="69977" y="8509"/>
                  </a:cubicBezTo>
                  <a:cubicBezTo>
                    <a:pt x="77978" y="24257"/>
                    <a:pt x="85598" y="25654"/>
                    <a:pt x="91440" y="29210"/>
                  </a:cubicBezTo>
                  <a:cubicBezTo>
                    <a:pt x="102616" y="36068"/>
                    <a:pt x="133985" y="49530"/>
                    <a:pt x="159893" y="100330"/>
                  </a:cubicBezTo>
                  <a:lnTo>
                    <a:pt x="207010" y="192532"/>
                  </a:lnTo>
                  <a:cubicBezTo>
                    <a:pt x="212471" y="203073"/>
                    <a:pt x="207899" y="216154"/>
                    <a:pt x="196977" y="221742"/>
                  </a:cubicBezTo>
                  <a:lnTo>
                    <a:pt x="196469" y="221996"/>
                  </a:lnTo>
                  <a:cubicBezTo>
                    <a:pt x="185166" y="227838"/>
                    <a:pt x="171450" y="223647"/>
                    <a:pt x="165862" y="212852"/>
                  </a:cubicBezTo>
                  <a:cubicBezTo>
                    <a:pt x="157988" y="197485"/>
                    <a:pt x="120015" y="123317"/>
                    <a:pt x="120015" y="123317"/>
                  </a:cubicBezTo>
                  <a:lnTo>
                    <a:pt x="180721" y="241935"/>
                  </a:lnTo>
                  <a:cubicBezTo>
                    <a:pt x="186309" y="252857"/>
                    <a:pt x="181737" y="266319"/>
                    <a:pt x="170434" y="272034"/>
                  </a:cubicBezTo>
                  <a:lnTo>
                    <a:pt x="170434" y="272034"/>
                  </a:lnTo>
                  <a:cubicBezTo>
                    <a:pt x="159131" y="277749"/>
                    <a:pt x="145542" y="273685"/>
                    <a:pt x="139954" y="262763"/>
                  </a:cubicBezTo>
                  <a:lnTo>
                    <a:pt x="94869" y="174879"/>
                  </a:lnTo>
                  <a:lnTo>
                    <a:pt x="146558" y="275844"/>
                  </a:lnTo>
                  <a:cubicBezTo>
                    <a:pt x="152146" y="286766"/>
                    <a:pt x="147574" y="300228"/>
                    <a:pt x="136271" y="305943"/>
                  </a:cubicBezTo>
                  <a:lnTo>
                    <a:pt x="135255" y="306451"/>
                  </a:lnTo>
                  <a:cubicBezTo>
                    <a:pt x="124587" y="311912"/>
                    <a:pt x="111506" y="307975"/>
                    <a:pt x="106299" y="297688"/>
                  </a:cubicBezTo>
                  <a:lnTo>
                    <a:pt x="53213" y="193929"/>
                  </a:lnTo>
                  <a:lnTo>
                    <a:pt x="98425" y="282956"/>
                  </a:lnTo>
                  <a:cubicBezTo>
                    <a:pt x="103886" y="293497"/>
                    <a:pt x="99314" y="306578"/>
                    <a:pt x="88392" y="312166"/>
                  </a:cubicBezTo>
                  <a:lnTo>
                    <a:pt x="87884" y="312420"/>
                  </a:lnTo>
                  <a:cubicBezTo>
                    <a:pt x="76581" y="318262"/>
                    <a:pt x="62865" y="314071"/>
                    <a:pt x="57277" y="303276"/>
                  </a:cubicBezTo>
                  <a:cubicBezTo>
                    <a:pt x="35306" y="260350"/>
                    <a:pt x="0" y="191262"/>
                    <a:pt x="0" y="191262"/>
                  </a:cubicBez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C06C50D2-C706-4502-A307-1C3B4F986894}"/>
                </a:ext>
              </a:extLst>
            </p:cNvPr>
            <p:cNvSpPr/>
            <p:nvPr/>
          </p:nvSpPr>
          <p:spPr>
            <a:xfrm>
              <a:off x="1041901" y="3400805"/>
              <a:ext cx="69065" cy="152745"/>
            </a:xfrm>
            <a:custGeom>
              <a:avLst/>
              <a:gdLst>
                <a:gd name="connsiteX0" fmla="*/ 63507 w 69065"/>
                <a:gd name="connsiteY0" fmla="*/ 109982 h 152745"/>
                <a:gd name="connsiteX1" fmla="*/ 66174 w 69065"/>
                <a:gd name="connsiteY1" fmla="*/ 115316 h 152745"/>
                <a:gd name="connsiteX2" fmla="*/ 54744 w 69065"/>
                <a:gd name="connsiteY2" fmla="*/ 150749 h 152745"/>
                <a:gd name="connsiteX3" fmla="*/ 54744 w 69065"/>
                <a:gd name="connsiteY3" fmla="*/ 150749 h 152745"/>
                <a:gd name="connsiteX4" fmla="*/ 30360 w 69065"/>
                <a:gd name="connsiteY4" fmla="*/ 142875 h 152745"/>
                <a:gd name="connsiteX5" fmla="*/ 5468 w 69065"/>
                <a:gd name="connsiteY5" fmla="*/ 81280 h 152745"/>
                <a:gd name="connsiteX6" fmla="*/ 8008 w 69065"/>
                <a:gd name="connsiteY6" fmla="*/ 14478 h 152745"/>
                <a:gd name="connsiteX7" fmla="*/ 11945 w 69065"/>
                <a:gd name="connsiteY7" fmla="*/ 0 h 15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65" h="152745">
                  <a:moveTo>
                    <a:pt x="63507" y="109982"/>
                  </a:moveTo>
                  <a:lnTo>
                    <a:pt x="66174" y="115316"/>
                  </a:lnTo>
                  <a:cubicBezTo>
                    <a:pt x="72778" y="128270"/>
                    <a:pt x="67698" y="144018"/>
                    <a:pt x="54744" y="150749"/>
                  </a:cubicBezTo>
                  <a:lnTo>
                    <a:pt x="54744" y="150749"/>
                  </a:lnTo>
                  <a:cubicBezTo>
                    <a:pt x="45854" y="155321"/>
                    <a:pt x="34932" y="151765"/>
                    <a:pt x="30360" y="142875"/>
                  </a:cubicBezTo>
                  <a:cubicBezTo>
                    <a:pt x="30360" y="142875"/>
                    <a:pt x="12961" y="106172"/>
                    <a:pt x="5468" y="81280"/>
                  </a:cubicBezTo>
                  <a:cubicBezTo>
                    <a:pt x="-6343" y="42291"/>
                    <a:pt x="4071" y="23114"/>
                    <a:pt x="8008" y="14478"/>
                  </a:cubicBezTo>
                  <a:cubicBezTo>
                    <a:pt x="10294" y="9398"/>
                    <a:pt x="11564" y="4572"/>
                    <a:pt x="11945" y="0"/>
                  </a:cubicBezTo>
                </a:path>
              </a:pathLst>
            </a:custGeom>
            <a:noFill/>
            <a:ln w="28575" cap="rnd">
              <a:solidFill>
                <a:srgbClr val="0033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547792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FE1B-7C06-FBDD-9E9B-96204E9721DF}"/>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F751E62B-F7C5-7B53-96FB-2E95154A5858}"/>
              </a:ext>
            </a:extLst>
          </p:cNvPr>
          <p:cNvSpPr txBox="1">
            <a:spLocks/>
          </p:cNvSpPr>
          <p:nvPr/>
        </p:nvSpPr>
        <p:spPr>
          <a:xfrm>
            <a:off x="995364" y="1142236"/>
            <a:ext cx="8777286" cy="186448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1" i="1" u="none" strike="noStrike" kern="1200" cap="none" spc="0" normalizeH="0" baseline="0" noProof="0" dirty="0">
              <a:ln>
                <a:noFill/>
              </a:ln>
              <a:solidFill>
                <a:srgbClr val="00338D"/>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8F301663-67FF-F9F8-7507-217E462857E9}"/>
              </a:ext>
            </a:extLst>
          </p:cNvPr>
          <p:cNvSpPr/>
          <p:nvPr/>
        </p:nvSpPr>
        <p:spPr>
          <a:xfrm>
            <a:off x="1232453" y="1565226"/>
            <a:ext cx="5873251" cy="390782"/>
          </a:xfrm>
          <a:prstGeom prst="roundRect">
            <a:avLst>
              <a:gd name="adj" fmla="val 9121"/>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Is the program aligned with the company's philanthropic focus areas?</a:t>
            </a:r>
          </a:p>
        </p:txBody>
      </p:sp>
      <p:sp>
        <p:nvSpPr>
          <p:cNvPr id="18" name="Rectangle: Rounded Corners 17">
            <a:extLst>
              <a:ext uri="{FF2B5EF4-FFF2-40B4-BE49-F238E27FC236}">
                <a16:creationId xmlns:a16="http://schemas.microsoft.com/office/drawing/2014/main" id="{DD6DF7C9-D898-54B2-A875-7E1906575C7C}"/>
              </a:ext>
            </a:extLst>
          </p:cNvPr>
          <p:cNvSpPr/>
          <p:nvPr/>
        </p:nvSpPr>
        <p:spPr>
          <a:xfrm>
            <a:off x="1232453" y="2341466"/>
            <a:ext cx="5873251" cy="390782"/>
          </a:xfrm>
          <a:prstGeom prst="roundRect">
            <a:avLst>
              <a:gd name="adj" fmla="val 834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program’s potential impact align with your desired results?</a:t>
            </a:r>
          </a:p>
        </p:txBody>
      </p:sp>
      <p:sp>
        <p:nvSpPr>
          <p:cNvPr id="19" name="Rectangle: Rounded Corners 18">
            <a:extLst>
              <a:ext uri="{FF2B5EF4-FFF2-40B4-BE49-F238E27FC236}">
                <a16:creationId xmlns:a16="http://schemas.microsoft.com/office/drawing/2014/main" id="{4C172030-B272-29FA-F1F2-E8841E129012}"/>
              </a:ext>
            </a:extLst>
          </p:cNvPr>
          <p:cNvSpPr/>
          <p:nvPr/>
        </p:nvSpPr>
        <p:spPr>
          <a:xfrm>
            <a:off x="1232453" y="3150757"/>
            <a:ext cx="5873251" cy="390782"/>
          </a:xfrm>
          <a:prstGeom prst="roundRect">
            <a:avLst>
              <a:gd name="adj" fmla="val 7975"/>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 have a strong measurement methodology?</a:t>
            </a:r>
          </a:p>
        </p:txBody>
      </p:sp>
      <p:sp>
        <p:nvSpPr>
          <p:cNvPr id="20" name="Rectangle: Rounded Corners 19">
            <a:extLst>
              <a:ext uri="{FF2B5EF4-FFF2-40B4-BE49-F238E27FC236}">
                <a16:creationId xmlns:a16="http://schemas.microsoft.com/office/drawing/2014/main" id="{6DF299E3-D6DD-58C1-FECD-4D7BFC04EB3B}"/>
              </a:ext>
            </a:extLst>
          </p:cNvPr>
          <p:cNvSpPr/>
          <p:nvPr/>
        </p:nvSpPr>
        <p:spPr>
          <a:xfrm>
            <a:off x="1232453" y="3926997"/>
            <a:ext cx="5873251" cy="390782"/>
          </a:xfrm>
          <a:prstGeom prst="roundRect">
            <a:avLst>
              <a:gd name="adj" fmla="val 5540"/>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this program meet the most pressing needs of the communities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we serve?</a:t>
            </a:r>
          </a:p>
        </p:txBody>
      </p:sp>
      <p:sp>
        <p:nvSpPr>
          <p:cNvPr id="21" name="Rectangle: Rounded Corners 20">
            <a:extLst>
              <a:ext uri="{FF2B5EF4-FFF2-40B4-BE49-F238E27FC236}">
                <a16:creationId xmlns:a16="http://schemas.microsoft.com/office/drawing/2014/main" id="{AA84E0DD-B53A-AC3D-1121-0D553B659B21}"/>
              </a:ext>
            </a:extLst>
          </p:cNvPr>
          <p:cNvSpPr/>
          <p:nvPr/>
        </p:nvSpPr>
        <p:spPr>
          <a:xfrm>
            <a:off x="1232453" y="4731429"/>
            <a:ext cx="5873251" cy="390782"/>
          </a:xfrm>
          <a:prstGeom prst="roundRect">
            <a:avLst>
              <a:gd name="adj" fmla="val 1034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 have a specific target community or population you’re </a:t>
            </a:r>
            <a:br>
              <a:rPr kumimoji="0" lang="en-US" sz="1200" b="0" i="0" u="none" strike="noStrike" kern="1200" cap="none" spc="0" normalizeH="0" baseline="0" noProof="0" dirty="0">
                <a:ln>
                  <a:noFill/>
                </a:ln>
                <a:solidFill>
                  <a:prstClr val="white"/>
                </a:solidFill>
                <a:effectLst/>
                <a:uLnTx/>
                <a:uFillTx/>
                <a:latin typeface="Arial"/>
                <a:ea typeface="+mn-ea"/>
                <a:cs typeface="+mn-cs"/>
              </a:rPr>
            </a:br>
            <a:r>
              <a:rPr kumimoji="0" lang="en-US" sz="1200" b="0" i="0" u="none" strike="noStrike" kern="1200" cap="none" spc="0" normalizeH="0" baseline="0" noProof="0" dirty="0">
                <a:ln>
                  <a:noFill/>
                </a:ln>
                <a:solidFill>
                  <a:prstClr val="white"/>
                </a:solidFill>
                <a:effectLst/>
                <a:uLnTx/>
                <a:uFillTx/>
                <a:latin typeface="Arial"/>
                <a:ea typeface="+mn-ea"/>
                <a:cs typeface="+mn-cs"/>
              </a:rPr>
              <a:t>hoping to impact?</a:t>
            </a:r>
          </a:p>
        </p:txBody>
      </p:sp>
      <p:sp>
        <p:nvSpPr>
          <p:cNvPr id="22" name="Oval 21">
            <a:extLst>
              <a:ext uri="{FF2B5EF4-FFF2-40B4-BE49-F238E27FC236}">
                <a16:creationId xmlns:a16="http://schemas.microsoft.com/office/drawing/2014/main" id="{585DCBBA-47F3-E87B-A5AA-0F55786227F7}"/>
              </a:ext>
            </a:extLst>
          </p:cNvPr>
          <p:cNvSpPr/>
          <p:nvPr/>
        </p:nvSpPr>
        <p:spPr>
          <a:xfrm>
            <a:off x="989788" y="2287298"/>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Q2</a:t>
            </a:r>
          </a:p>
        </p:txBody>
      </p:sp>
      <p:sp>
        <p:nvSpPr>
          <p:cNvPr id="24" name="Oval 23">
            <a:extLst>
              <a:ext uri="{FF2B5EF4-FFF2-40B4-BE49-F238E27FC236}">
                <a16:creationId xmlns:a16="http://schemas.microsoft.com/office/drawing/2014/main" id="{D1239F62-708F-829D-774C-A87FC9991B70}"/>
              </a:ext>
            </a:extLst>
          </p:cNvPr>
          <p:cNvSpPr/>
          <p:nvPr/>
        </p:nvSpPr>
        <p:spPr>
          <a:xfrm>
            <a:off x="989788" y="3098298"/>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Q3</a:t>
            </a:r>
          </a:p>
        </p:txBody>
      </p:sp>
      <p:sp>
        <p:nvSpPr>
          <p:cNvPr id="25" name="Oval 24">
            <a:extLst>
              <a:ext uri="{FF2B5EF4-FFF2-40B4-BE49-F238E27FC236}">
                <a16:creationId xmlns:a16="http://schemas.microsoft.com/office/drawing/2014/main" id="{1A0389E4-6E80-F47C-40ED-F25949AE2C07}"/>
              </a:ext>
            </a:extLst>
          </p:cNvPr>
          <p:cNvSpPr/>
          <p:nvPr/>
        </p:nvSpPr>
        <p:spPr>
          <a:xfrm>
            <a:off x="989788" y="3880696"/>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Q4</a:t>
            </a:r>
          </a:p>
        </p:txBody>
      </p:sp>
      <p:sp>
        <p:nvSpPr>
          <p:cNvPr id="26" name="Oval 25">
            <a:extLst>
              <a:ext uri="{FF2B5EF4-FFF2-40B4-BE49-F238E27FC236}">
                <a16:creationId xmlns:a16="http://schemas.microsoft.com/office/drawing/2014/main" id="{C43EF025-EBD5-5896-D66A-D45673A36280}"/>
              </a:ext>
            </a:extLst>
          </p:cNvPr>
          <p:cNvSpPr/>
          <p:nvPr/>
        </p:nvSpPr>
        <p:spPr>
          <a:xfrm>
            <a:off x="989788" y="4690149"/>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Q5</a:t>
            </a:r>
          </a:p>
        </p:txBody>
      </p:sp>
      <p:sp>
        <p:nvSpPr>
          <p:cNvPr id="27" name="Oval 26">
            <a:extLst>
              <a:ext uri="{FF2B5EF4-FFF2-40B4-BE49-F238E27FC236}">
                <a16:creationId xmlns:a16="http://schemas.microsoft.com/office/drawing/2014/main" id="{9F497D09-BC44-B4A8-17B9-5A00DAB1D830}"/>
              </a:ext>
            </a:extLst>
          </p:cNvPr>
          <p:cNvSpPr/>
          <p:nvPr/>
        </p:nvSpPr>
        <p:spPr>
          <a:xfrm>
            <a:off x="989788" y="1510846"/>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Q1</a:t>
            </a:r>
          </a:p>
        </p:txBody>
      </p:sp>
      <p:pic>
        <p:nvPicPr>
          <p:cNvPr id="39" name="Picture 38">
            <a:extLst>
              <a:ext uri="{FF2B5EF4-FFF2-40B4-BE49-F238E27FC236}">
                <a16:creationId xmlns:a16="http://schemas.microsoft.com/office/drawing/2014/main" id="{FD0B360C-7C2B-1334-364F-7B6C5ED2808D}"/>
              </a:ext>
            </a:extLst>
          </p:cNvPr>
          <p:cNvPicPr>
            <a:picLocks noChangeAspect="1"/>
          </p:cNvPicPr>
          <p:nvPr/>
        </p:nvPicPr>
        <p:blipFill rotWithShape="1">
          <a:blip r:embed="rId3"/>
          <a:srcRect l="59139" t="24349"/>
          <a:stretch/>
        </p:blipFill>
        <p:spPr>
          <a:xfrm>
            <a:off x="8731110" y="3255597"/>
            <a:ext cx="2568410" cy="1476339"/>
          </a:xfrm>
          <a:prstGeom prst="rect">
            <a:avLst/>
          </a:prstGeom>
        </p:spPr>
      </p:pic>
      <p:grpSp>
        <p:nvGrpSpPr>
          <p:cNvPr id="45" name="Group 44">
            <a:extLst>
              <a:ext uri="{FF2B5EF4-FFF2-40B4-BE49-F238E27FC236}">
                <a16:creationId xmlns:a16="http://schemas.microsoft.com/office/drawing/2014/main" id="{627660E1-4303-3DBB-A1F6-7CA08B483B20}"/>
              </a:ext>
            </a:extLst>
          </p:cNvPr>
          <p:cNvGrpSpPr/>
          <p:nvPr/>
        </p:nvGrpSpPr>
        <p:grpSpPr>
          <a:xfrm>
            <a:off x="9396632" y="4441259"/>
            <a:ext cx="2414348" cy="1325797"/>
            <a:chOff x="10161501" y="4612432"/>
            <a:chExt cx="2414348" cy="1325797"/>
          </a:xfrm>
        </p:grpSpPr>
        <p:sp>
          <p:nvSpPr>
            <p:cNvPr id="40" name="Star: 5 Points 39">
              <a:extLst>
                <a:ext uri="{FF2B5EF4-FFF2-40B4-BE49-F238E27FC236}">
                  <a16:creationId xmlns:a16="http://schemas.microsoft.com/office/drawing/2014/main" id="{A72BF007-F46A-EA62-FE75-BBA6C55AEEC9}"/>
                </a:ext>
              </a:extLst>
            </p:cNvPr>
            <p:cNvSpPr/>
            <p:nvPr/>
          </p:nvSpPr>
          <p:spPr>
            <a:xfrm>
              <a:off x="11549447" y="4612432"/>
              <a:ext cx="335666" cy="33566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DEE8F49E-F981-2C2D-F1F6-0081E773EE3E}"/>
                </a:ext>
              </a:extLst>
            </p:cNvPr>
            <p:cNvSpPr txBox="1"/>
            <p:nvPr/>
          </p:nvSpPr>
          <p:spPr>
            <a:xfrm>
              <a:off x="10161501" y="5023829"/>
              <a:ext cx="2414348" cy="914400"/>
            </a:xfrm>
            <a:prstGeom prst="rect">
              <a:avLst/>
            </a:prstGeom>
          </p:spPr>
          <p:txBody>
            <a:bodyPr vert="horz" wrap="none" lIns="0" tIns="0" rIns="0" bIns="0" rtlCol="0" anchor="t"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mn-ea"/>
                  <a:cs typeface="+mn-cs"/>
                </a:rPr>
                <a:t>Two-year college </a:t>
              </a:r>
              <a:br>
                <a:rPr kumimoji="0" lang="en-US" sz="1500" b="0" i="0" u="none" strike="noStrike" kern="1200" cap="none" spc="0" normalizeH="0" baseline="0" noProof="0" dirty="0">
                  <a:ln>
                    <a:noFill/>
                  </a:ln>
                  <a:solidFill>
                    <a:srgbClr val="FF0000"/>
                  </a:solidFill>
                  <a:effectLst/>
                  <a:uLnTx/>
                  <a:uFillTx/>
                  <a:latin typeface="Arial"/>
                  <a:ea typeface="+mn-ea"/>
                  <a:cs typeface="+mn-cs"/>
                </a:rPr>
              </a:br>
              <a:r>
                <a:rPr kumimoji="0" lang="en-US" sz="1500" b="0" i="0" u="none" strike="noStrike" kern="1200" cap="none" spc="0" normalizeH="0" baseline="0" noProof="0" dirty="0">
                  <a:ln>
                    <a:noFill/>
                  </a:ln>
                  <a:solidFill>
                    <a:srgbClr val="FF0000"/>
                  </a:solidFill>
                  <a:effectLst/>
                  <a:uLnTx/>
                  <a:uFillTx/>
                  <a:latin typeface="Arial"/>
                  <a:ea typeface="+mn-ea"/>
                  <a:cs typeface="+mn-cs"/>
                </a:rPr>
                <a:t>degrees or higher</a:t>
              </a:r>
            </a:p>
          </p:txBody>
        </p:sp>
      </p:grpSp>
      <p:grpSp>
        <p:nvGrpSpPr>
          <p:cNvPr id="44" name="Group 43">
            <a:extLst>
              <a:ext uri="{FF2B5EF4-FFF2-40B4-BE49-F238E27FC236}">
                <a16:creationId xmlns:a16="http://schemas.microsoft.com/office/drawing/2014/main" id="{283DCC80-02CA-F0CD-FFB3-36251E642C2F}"/>
              </a:ext>
            </a:extLst>
          </p:cNvPr>
          <p:cNvGrpSpPr/>
          <p:nvPr/>
        </p:nvGrpSpPr>
        <p:grpSpPr>
          <a:xfrm>
            <a:off x="9032745" y="2859076"/>
            <a:ext cx="2414348" cy="914400"/>
            <a:chOff x="9650041" y="2992372"/>
            <a:chExt cx="2414348" cy="914400"/>
          </a:xfrm>
        </p:grpSpPr>
        <p:sp>
          <p:nvSpPr>
            <p:cNvPr id="41" name="Star: 5 Points 40">
              <a:extLst>
                <a:ext uri="{FF2B5EF4-FFF2-40B4-BE49-F238E27FC236}">
                  <a16:creationId xmlns:a16="http://schemas.microsoft.com/office/drawing/2014/main" id="{55FDAB25-7BE1-9C88-6318-11CD30266046}"/>
                </a:ext>
              </a:extLst>
            </p:cNvPr>
            <p:cNvSpPr/>
            <p:nvPr/>
          </p:nvSpPr>
          <p:spPr>
            <a:xfrm>
              <a:off x="10684309" y="3504189"/>
              <a:ext cx="335666" cy="335665"/>
            </a:xfrm>
            <a:prstGeom prst="star5">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p:txBody>
        </p:sp>
        <p:sp>
          <p:nvSpPr>
            <p:cNvPr id="43" name="TextBox 42">
              <a:extLst>
                <a:ext uri="{FF2B5EF4-FFF2-40B4-BE49-F238E27FC236}">
                  <a16:creationId xmlns:a16="http://schemas.microsoft.com/office/drawing/2014/main" id="{BD41BE42-4239-FF7D-0DE7-C248A7907795}"/>
                </a:ext>
              </a:extLst>
            </p:cNvPr>
            <p:cNvSpPr txBox="1"/>
            <p:nvPr/>
          </p:nvSpPr>
          <p:spPr>
            <a:xfrm>
              <a:off x="9650041" y="2992372"/>
              <a:ext cx="2414348" cy="914400"/>
            </a:xfrm>
            <a:prstGeom prst="rect">
              <a:avLst/>
            </a:prstGeom>
          </p:spPr>
          <p:txBody>
            <a:bodyPr vert="horz" wrap="none" lIns="0" tIns="0" rIns="0" bIns="0" rtlCol="0" anchor="t"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500" b="0" i="0" u="none" strike="noStrike" kern="1200" cap="none" spc="0" normalizeH="0" baseline="0" noProof="0" dirty="0">
                  <a:ln>
                    <a:noFill/>
                  </a:ln>
                  <a:solidFill>
                    <a:srgbClr val="2272FF"/>
                  </a:solidFill>
                  <a:effectLst/>
                  <a:uLnTx/>
                  <a:uFillTx/>
                  <a:latin typeface="Arial"/>
                  <a:ea typeface="+mn-ea"/>
                  <a:cs typeface="+mn-cs"/>
                </a:rPr>
                <a:t>Access to broadband</a:t>
              </a:r>
              <a:br>
                <a:rPr kumimoji="0" lang="en-US" sz="1500" b="0" i="0" u="none" strike="noStrike" kern="1200" cap="none" spc="0" normalizeH="0" baseline="0" noProof="0" dirty="0">
                  <a:ln>
                    <a:noFill/>
                  </a:ln>
                  <a:solidFill>
                    <a:srgbClr val="2272FF"/>
                  </a:solidFill>
                  <a:effectLst/>
                  <a:uLnTx/>
                  <a:uFillTx/>
                  <a:latin typeface="Arial"/>
                  <a:ea typeface="+mn-ea"/>
                  <a:cs typeface="+mn-cs"/>
                </a:rPr>
              </a:br>
              <a:r>
                <a:rPr kumimoji="0" lang="en-US" sz="1500" b="0" i="0" u="none" strike="noStrike" kern="1200" cap="none" spc="0" normalizeH="0" baseline="0" noProof="0" dirty="0">
                  <a:ln>
                    <a:noFill/>
                  </a:ln>
                  <a:solidFill>
                    <a:srgbClr val="2272FF"/>
                  </a:solidFill>
                  <a:effectLst/>
                  <a:uLnTx/>
                  <a:uFillTx/>
                  <a:latin typeface="Arial"/>
                  <a:ea typeface="+mn-ea"/>
                  <a:cs typeface="+mn-cs"/>
                </a:rPr>
                <a:t>internet</a:t>
              </a:r>
            </a:p>
          </p:txBody>
        </p:sp>
      </p:grpSp>
      <p:sp>
        <p:nvSpPr>
          <p:cNvPr id="47" name="TextBox 46">
            <a:extLst>
              <a:ext uri="{FF2B5EF4-FFF2-40B4-BE49-F238E27FC236}">
                <a16:creationId xmlns:a16="http://schemas.microsoft.com/office/drawing/2014/main" id="{A3E99C77-B908-57ED-DE73-FF924E29218D}"/>
              </a:ext>
            </a:extLst>
          </p:cNvPr>
          <p:cNvSpPr txBox="1"/>
          <p:nvPr/>
        </p:nvSpPr>
        <p:spPr>
          <a:xfrm>
            <a:off x="1446988" y="5325551"/>
            <a:ext cx="2067393" cy="551374"/>
          </a:xfrm>
          <a:prstGeom prst="rect">
            <a:avLst/>
          </a:prstGeom>
        </p:spPr>
        <p:txBody>
          <a:bodyPr vert="horz" wrap="none" lIns="0" tIns="0" rIns="0" bIns="0" numCol="1" rtlCol="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338D"/>
                </a:solidFill>
                <a:effectLst/>
                <a:uLnTx/>
                <a:uFillTx/>
                <a:latin typeface="+mj-lt"/>
                <a:ea typeface="+mn-ea"/>
                <a:cs typeface="+mn-cs"/>
              </a:rPr>
              <a:t>65%  </a:t>
            </a:r>
            <a:r>
              <a:rPr kumimoji="0" lang="en-US" sz="1200" b="0" i="0" u="none" strike="noStrike" kern="1200" cap="none" spc="0" normalizeH="0" baseline="0" noProof="0" dirty="0">
                <a:ln>
                  <a:noFill/>
                </a:ln>
                <a:effectLst/>
                <a:uLnTx/>
                <a:uFillTx/>
                <a:latin typeface="Arial"/>
                <a:ea typeface="+mn-ea"/>
                <a:cs typeface="+mn-cs"/>
              </a:rPr>
              <a:t>Black/African </a:t>
            </a:r>
            <a:r>
              <a:rPr kumimoji="0" lang="en-US" sz="1200" b="0" i="0" u="none" strike="noStrike" kern="1200" cap="none" spc="0" normalizeH="0" baseline="0" noProof="0" dirty="0">
                <a:ln>
                  <a:noFill/>
                </a:ln>
                <a:effectLst/>
                <a:uLnTx/>
                <a:uFillTx/>
                <a:latin typeface="Arial"/>
              </a:rPr>
              <a:t>American</a:t>
            </a:r>
            <a:endParaRPr lang="en-US" sz="1400" dirty="0">
              <a:latin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338D"/>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8349D3EB-47E0-4DAE-5FC7-CD6C1E6FC170}"/>
              </a:ext>
            </a:extLst>
          </p:cNvPr>
          <p:cNvGrpSpPr/>
          <p:nvPr/>
        </p:nvGrpSpPr>
        <p:grpSpPr>
          <a:xfrm>
            <a:off x="7253277" y="1466525"/>
            <a:ext cx="1229343" cy="551299"/>
            <a:chOff x="7176527" y="1579645"/>
            <a:chExt cx="1431205" cy="641824"/>
          </a:xfrm>
        </p:grpSpPr>
        <p:sp>
          <p:nvSpPr>
            <p:cNvPr id="14" name="Oval 13">
              <a:extLst>
                <a:ext uri="{FF2B5EF4-FFF2-40B4-BE49-F238E27FC236}">
                  <a16:creationId xmlns:a16="http://schemas.microsoft.com/office/drawing/2014/main" id="{BDE2C9D2-9421-DE95-144E-A90DBA5CA270}"/>
                </a:ext>
              </a:extLst>
            </p:cNvPr>
            <p:cNvSpPr/>
            <p:nvPr/>
          </p:nvSpPr>
          <p:spPr>
            <a:xfrm>
              <a:off x="7176527" y="1594495"/>
              <a:ext cx="626974" cy="626974"/>
            </a:xfrm>
            <a:prstGeom prst="ellipse">
              <a:avLst/>
            </a:prstGeom>
            <a:solidFill>
              <a:srgbClr val="269924"/>
            </a:solidFill>
            <a:ln w="12700">
              <a:solidFill>
                <a:srgbClr val="26992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sp>
          <p:nvSpPr>
            <p:cNvPr id="15" name="Oval 14">
              <a:extLst>
                <a:ext uri="{FF2B5EF4-FFF2-40B4-BE49-F238E27FC236}">
                  <a16:creationId xmlns:a16="http://schemas.microsoft.com/office/drawing/2014/main" id="{A468A27D-1E7E-E400-D464-94191AFC9BD3}"/>
                </a:ext>
              </a:extLst>
            </p:cNvPr>
            <p:cNvSpPr/>
            <p:nvPr/>
          </p:nvSpPr>
          <p:spPr>
            <a:xfrm>
              <a:off x="7998245" y="1579645"/>
              <a:ext cx="609487" cy="609487"/>
            </a:xfrm>
            <a:prstGeom prst="ellipse">
              <a:avLst/>
            </a:prstGeom>
            <a:solidFill>
              <a:srgbClr val="ED2124"/>
            </a:solidFill>
            <a:ln w="12700">
              <a:solidFill>
                <a:srgbClr val="ED212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pic>
          <p:nvPicPr>
            <p:cNvPr id="11" name="Graphic 10" descr="Thumbs up sign outline">
              <a:extLst>
                <a:ext uri="{FF2B5EF4-FFF2-40B4-BE49-F238E27FC236}">
                  <a16:creationId xmlns:a16="http://schemas.microsoft.com/office/drawing/2014/main" id="{7F65415B-C4DE-275B-7F90-1F9C56606C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73864" y="1645683"/>
              <a:ext cx="451170" cy="455314"/>
            </a:xfrm>
            <a:prstGeom prst="rect">
              <a:avLst/>
            </a:prstGeom>
          </p:spPr>
        </p:pic>
        <p:pic>
          <p:nvPicPr>
            <p:cNvPr id="13" name="Graphic 12" descr="Thumbs Down outline">
              <a:extLst>
                <a:ext uri="{FF2B5EF4-FFF2-40B4-BE49-F238E27FC236}">
                  <a16:creationId xmlns:a16="http://schemas.microsoft.com/office/drawing/2014/main" id="{06282FF3-FDF5-5CE0-9D60-AA0F98D9D6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89942" y="1664221"/>
              <a:ext cx="457200" cy="457200"/>
            </a:xfrm>
            <a:prstGeom prst="rect">
              <a:avLst/>
            </a:prstGeom>
          </p:spPr>
        </p:pic>
      </p:grpSp>
      <p:grpSp>
        <p:nvGrpSpPr>
          <p:cNvPr id="23" name="Group 22">
            <a:extLst>
              <a:ext uri="{FF2B5EF4-FFF2-40B4-BE49-F238E27FC236}">
                <a16:creationId xmlns:a16="http://schemas.microsoft.com/office/drawing/2014/main" id="{B4C51FF9-FF64-72CA-D9BF-E45F23AD0A6A}"/>
              </a:ext>
            </a:extLst>
          </p:cNvPr>
          <p:cNvGrpSpPr/>
          <p:nvPr/>
        </p:nvGrpSpPr>
        <p:grpSpPr>
          <a:xfrm>
            <a:off x="7253277" y="2259739"/>
            <a:ext cx="1229343" cy="551299"/>
            <a:chOff x="7176527" y="1579645"/>
            <a:chExt cx="1431205" cy="641824"/>
          </a:xfrm>
        </p:grpSpPr>
        <p:sp>
          <p:nvSpPr>
            <p:cNvPr id="28" name="Oval 27">
              <a:extLst>
                <a:ext uri="{FF2B5EF4-FFF2-40B4-BE49-F238E27FC236}">
                  <a16:creationId xmlns:a16="http://schemas.microsoft.com/office/drawing/2014/main" id="{ECCAB41E-9684-211F-9261-D4B8A36B625C}"/>
                </a:ext>
              </a:extLst>
            </p:cNvPr>
            <p:cNvSpPr/>
            <p:nvPr/>
          </p:nvSpPr>
          <p:spPr>
            <a:xfrm>
              <a:off x="7176527" y="1594495"/>
              <a:ext cx="626974" cy="626974"/>
            </a:xfrm>
            <a:prstGeom prst="ellipse">
              <a:avLst/>
            </a:prstGeom>
            <a:solidFill>
              <a:srgbClr val="269924"/>
            </a:solidFill>
            <a:ln w="12700">
              <a:solidFill>
                <a:srgbClr val="26992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sp>
          <p:nvSpPr>
            <p:cNvPr id="48" name="Oval 47">
              <a:extLst>
                <a:ext uri="{FF2B5EF4-FFF2-40B4-BE49-F238E27FC236}">
                  <a16:creationId xmlns:a16="http://schemas.microsoft.com/office/drawing/2014/main" id="{C63E2BC4-C0C7-1C1D-659D-1C19EDC9C1B0}"/>
                </a:ext>
              </a:extLst>
            </p:cNvPr>
            <p:cNvSpPr/>
            <p:nvPr/>
          </p:nvSpPr>
          <p:spPr>
            <a:xfrm>
              <a:off x="7998245" y="1579645"/>
              <a:ext cx="609487" cy="609487"/>
            </a:xfrm>
            <a:prstGeom prst="ellipse">
              <a:avLst/>
            </a:prstGeom>
            <a:solidFill>
              <a:srgbClr val="ED2124"/>
            </a:solidFill>
            <a:ln w="12700">
              <a:solidFill>
                <a:srgbClr val="ED212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pic>
          <p:nvPicPr>
            <p:cNvPr id="49" name="Graphic 48" descr="Thumbs up sign outline">
              <a:extLst>
                <a:ext uri="{FF2B5EF4-FFF2-40B4-BE49-F238E27FC236}">
                  <a16:creationId xmlns:a16="http://schemas.microsoft.com/office/drawing/2014/main" id="{A1AB2930-7698-9D51-E4EC-8D95F08D1A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73864" y="1645683"/>
              <a:ext cx="451170" cy="455314"/>
            </a:xfrm>
            <a:prstGeom prst="rect">
              <a:avLst/>
            </a:prstGeom>
          </p:spPr>
        </p:pic>
        <p:pic>
          <p:nvPicPr>
            <p:cNvPr id="50" name="Graphic 49" descr="Thumbs Down outline">
              <a:extLst>
                <a:ext uri="{FF2B5EF4-FFF2-40B4-BE49-F238E27FC236}">
                  <a16:creationId xmlns:a16="http://schemas.microsoft.com/office/drawing/2014/main" id="{343CC6A3-8C02-B44F-1851-3241C2F180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89942" y="1664221"/>
              <a:ext cx="457200" cy="457200"/>
            </a:xfrm>
            <a:prstGeom prst="rect">
              <a:avLst/>
            </a:prstGeom>
          </p:spPr>
        </p:pic>
      </p:grpSp>
      <p:grpSp>
        <p:nvGrpSpPr>
          <p:cNvPr id="51" name="Group 50">
            <a:extLst>
              <a:ext uri="{FF2B5EF4-FFF2-40B4-BE49-F238E27FC236}">
                <a16:creationId xmlns:a16="http://schemas.microsoft.com/office/drawing/2014/main" id="{76C3FD06-B8E8-1F89-ECA7-906267B8B044}"/>
              </a:ext>
            </a:extLst>
          </p:cNvPr>
          <p:cNvGrpSpPr/>
          <p:nvPr/>
        </p:nvGrpSpPr>
        <p:grpSpPr>
          <a:xfrm>
            <a:off x="7253277" y="3052953"/>
            <a:ext cx="1229343" cy="551299"/>
            <a:chOff x="7176527" y="1579645"/>
            <a:chExt cx="1431205" cy="641824"/>
          </a:xfrm>
        </p:grpSpPr>
        <p:sp>
          <p:nvSpPr>
            <p:cNvPr id="52" name="Oval 51">
              <a:extLst>
                <a:ext uri="{FF2B5EF4-FFF2-40B4-BE49-F238E27FC236}">
                  <a16:creationId xmlns:a16="http://schemas.microsoft.com/office/drawing/2014/main" id="{25E40897-97C3-2003-C824-1B15567F8773}"/>
                </a:ext>
              </a:extLst>
            </p:cNvPr>
            <p:cNvSpPr/>
            <p:nvPr/>
          </p:nvSpPr>
          <p:spPr>
            <a:xfrm>
              <a:off x="7176527" y="1594495"/>
              <a:ext cx="626974" cy="626974"/>
            </a:xfrm>
            <a:prstGeom prst="ellipse">
              <a:avLst/>
            </a:prstGeom>
            <a:solidFill>
              <a:srgbClr val="269924"/>
            </a:solidFill>
            <a:ln w="12700">
              <a:solidFill>
                <a:srgbClr val="26992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sp>
          <p:nvSpPr>
            <p:cNvPr id="53" name="Oval 52">
              <a:extLst>
                <a:ext uri="{FF2B5EF4-FFF2-40B4-BE49-F238E27FC236}">
                  <a16:creationId xmlns:a16="http://schemas.microsoft.com/office/drawing/2014/main" id="{C0593F63-F692-3843-CF69-AB4B5962E75C}"/>
                </a:ext>
              </a:extLst>
            </p:cNvPr>
            <p:cNvSpPr/>
            <p:nvPr/>
          </p:nvSpPr>
          <p:spPr>
            <a:xfrm>
              <a:off x="7998245" y="1579645"/>
              <a:ext cx="609487" cy="609487"/>
            </a:xfrm>
            <a:prstGeom prst="ellipse">
              <a:avLst/>
            </a:prstGeom>
            <a:solidFill>
              <a:srgbClr val="ED2124"/>
            </a:solidFill>
            <a:ln w="12700">
              <a:solidFill>
                <a:srgbClr val="ED212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pic>
          <p:nvPicPr>
            <p:cNvPr id="54" name="Graphic 53" descr="Thumbs up sign outline">
              <a:extLst>
                <a:ext uri="{FF2B5EF4-FFF2-40B4-BE49-F238E27FC236}">
                  <a16:creationId xmlns:a16="http://schemas.microsoft.com/office/drawing/2014/main" id="{F2295A6D-766F-65B8-15AE-AA85A47F42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73864" y="1645683"/>
              <a:ext cx="451170" cy="455314"/>
            </a:xfrm>
            <a:prstGeom prst="rect">
              <a:avLst/>
            </a:prstGeom>
          </p:spPr>
        </p:pic>
        <p:pic>
          <p:nvPicPr>
            <p:cNvPr id="55" name="Graphic 54" descr="Thumbs Down outline">
              <a:extLst>
                <a:ext uri="{FF2B5EF4-FFF2-40B4-BE49-F238E27FC236}">
                  <a16:creationId xmlns:a16="http://schemas.microsoft.com/office/drawing/2014/main" id="{9B6774DE-BC23-078C-16C7-AFC34C76B0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89942" y="1664221"/>
              <a:ext cx="457200" cy="457200"/>
            </a:xfrm>
            <a:prstGeom prst="rect">
              <a:avLst/>
            </a:prstGeom>
          </p:spPr>
        </p:pic>
      </p:grpSp>
      <p:grpSp>
        <p:nvGrpSpPr>
          <p:cNvPr id="56" name="Group 55">
            <a:extLst>
              <a:ext uri="{FF2B5EF4-FFF2-40B4-BE49-F238E27FC236}">
                <a16:creationId xmlns:a16="http://schemas.microsoft.com/office/drawing/2014/main" id="{C12AEFFC-DDDF-B39A-A0AC-70FC18E40177}"/>
              </a:ext>
            </a:extLst>
          </p:cNvPr>
          <p:cNvGrpSpPr/>
          <p:nvPr/>
        </p:nvGrpSpPr>
        <p:grpSpPr>
          <a:xfrm>
            <a:off x="7253277" y="3813116"/>
            <a:ext cx="1229343" cy="551299"/>
            <a:chOff x="7176527" y="1579645"/>
            <a:chExt cx="1431205" cy="641824"/>
          </a:xfrm>
        </p:grpSpPr>
        <p:sp>
          <p:nvSpPr>
            <p:cNvPr id="57" name="Oval 56">
              <a:extLst>
                <a:ext uri="{FF2B5EF4-FFF2-40B4-BE49-F238E27FC236}">
                  <a16:creationId xmlns:a16="http://schemas.microsoft.com/office/drawing/2014/main" id="{9EEF8C31-4645-CC2F-68B7-F400D98A2D67}"/>
                </a:ext>
              </a:extLst>
            </p:cNvPr>
            <p:cNvSpPr/>
            <p:nvPr/>
          </p:nvSpPr>
          <p:spPr>
            <a:xfrm>
              <a:off x="7176527" y="1594495"/>
              <a:ext cx="626974" cy="626974"/>
            </a:xfrm>
            <a:prstGeom prst="ellipse">
              <a:avLst/>
            </a:prstGeom>
            <a:solidFill>
              <a:srgbClr val="269924"/>
            </a:solidFill>
            <a:ln w="12700">
              <a:solidFill>
                <a:srgbClr val="26992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sp>
          <p:nvSpPr>
            <p:cNvPr id="58" name="Oval 57">
              <a:extLst>
                <a:ext uri="{FF2B5EF4-FFF2-40B4-BE49-F238E27FC236}">
                  <a16:creationId xmlns:a16="http://schemas.microsoft.com/office/drawing/2014/main" id="{46CB39BD-D3A3-2EBD-07F1-70CD6AAFE265}"/>
                </a:ext>
              </a:extLst>
            </p:cNvPr>
            <p:cNvSpPr/>
            <p:nvPr/>
          </p:nvSpPr>
          <p:spPr>
            <a:xfrm>
              <a:off x="7998245" y="1579645"/>
              <a:ext cx="609487" cy="609487"/>
            </a:xfrm>
            <a:prstGeom prst="ellipse">
              <a:avLst/>
            </a:prstGeom>
            <a:solidFill>
              <a:srgbClr val="ED2124"/>
            </a:solidFill>
            <a:ln w="12700">
              <a:solidFill>
                <a:srgbClr val="ED212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pic>
          <p:nvPicPr>
            <p:cNvPr id="59" name="Graphic 58" descr="Thumbs up sign outline">
              <a:extLst>
                <a:ext uri="{FF2B5EF4-FFF2-40B4-BE49-F238E27FC236}">
                  <a16:creationId xmlns:a16="http://schemas.microsoft.com/office/drawing/2014/main" id="{9656D5BF-E6A5-D6FA-ACB3-6EE2565B2D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73864" y="1645683"/>
              <a:ext cx="451170" cy="455314"/>
            </a:xfrm>
            <a:prstGeom prst="rect">
              <a:avLst/>
            </a:prstGeom>
          </p:spPr>
        </p:pic>
        <p:pic>
          <p:nvPicPr>
            <p:cNvPr id="60" name="Graphic 59" descr="Thumbs Down outline">
              <a:extLst>
                <a:ext uri="{FF2B5EF4-FFF2-40B4-BE49-F238E27FC236}">
                  <a16:creationId xmlns:a16="http://schemas.microsoft.com/office/drawing/2014/main" id="{7B2BA664-0018-7BD0-6A8D-5A7014B80F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89942" y="1664221"/>
              <a:ext cx="457200" cy="457200"/>
            </a:xfrm>
            <a:prstGeom prst="rect">
              <a:avLst/>
            </a:prstGeom>
          </p:spPr>
        </p:pic>
      </p:grpSp>
      <p:grpSp>
        <p:nvGrpSpPr>
          <p:cNvPr id="61" name="Group 60">
            <a:extLst>
              <a:ext uri="{FF2B5EF4-FFF2-40B4-BE49-F238E27FC236}">
                <a16:creationId xmlns:a16="http://schemas.microsoft.com/office/drawing/2014/main" id="{F24346A4-A8EC-C7EB-E8D6-13CE1DC89492}"/>
              </a:ext>
            </a:extLst>
          </p:cNvPr>
          <p:cNvGrpSpPr/>
          <p:nvPr/>
        </p:nvGrpSpPr>
        <p:grpSpPr>
          <a:xfrm>
            <a:off x="7253277" y="4617347"/>
            <a:ext cx="1229343" cy="551299"/>
            <a:chOff x="7176527" y="1579645"/>
            <a:chExt cx="1431205" cy="641824"/>
          </a:xfrm>
        </p:grpSpPr>
        <p:sp>
          <p:nvSpPr>
            <p:cNvPr id="62" name="Oval 61">
              <a:extLst>
                <a:ext uri="{FF2B5EF4-FFF2-40B4-BE49-F238E27FC236}">
                  <a16:creationId xmlns:a16="http://schemas.microsoft.com/office/drawing/2014/main" id="{CB6FC1C2-D843-AC6C-CCE0-1055EE95B7EC}"/>
                </a:ext>
              </a:extLst>
            </p:cNvPr>
            <p:cNvSpPr/>
            <p:nvPr/>
          </p:nvSpPr>
          <p:spPr>
            <a:xfrm>
              <a:off x="7176527" y="1594495"/>
              <a:ext cx="626974" cy="626974"/>
            </a:xfrm>
            <a:prstGeom prst="ellipse">
              <a:avLst/>
            </a:prstGeom>
            <a:solidFill>
              <a:srgbClr val="269924"/>
            </a:solidFill>
            <a:ln w="12700">
              <a:solidFill>
                <a:srgbClr val="26992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sp>
          <p:nvSpPr>
            <p:cNvPr id="63" name="Oval 62">
              <a:extLst>
                <a:ext uri="{FF2B5EF4-FFF2-40B4-BE49-F238E27FC236}">
                  <a16:creationId xmlns:a16="http://schemas.microsoft.com/office/drawing/2014/main" id="{9921B8B3-B9B2-EB71-9D15-0D0FCECFBBB6}"/>
                </a:ext>
              </a:extLst>
            </p:cNvPr>
            <p:cNvSpPr/>
            <p:nvPr/>
          </p:nvSpPr>
          <p:spPr>
            <a:xfrm>
              <a:off x="7998245" y="1579645"/>
              <a:ext cx="609487" cy="609487"/>
            </a:xfrm>
            <a:prstGeom prst="ellipse">
              <a:avLst/>
            </a:prstGeom>
            <a:solidFill>
              <a:srgbClr val="ED2124"/>
            </a:solidFill>
            <a:ln w="12700">
              <a:solidFill>
                <a:srgbClr val="ED212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pic>
          <p:nvPicPr>
            <p:cNvPr id="64" name="Graphic 63" descr="Thumbs up sign outline">
              <a:extLst>
                <a:ext uri="{FF2B5EF4-FFF2-40B4-BE49-F238E27FC236}">
                  <a16:creationId xmlns:a16="http://schemas.microsoft.com/office/drawing/2014/main" id="{4B975DA0-A178-4FA4-E61E-FBBA27EAB6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73864" y="1645683"/>
              <a:ext cx="451170" cy="455314"/>
            </a:xfrm>
            <a:prstGeom prst="rect">
              <a:avLst/>
            </a:prstGeom>
          </p:spPr>
        </p:pic>
        <p:pic>
          <p:nvPicPr>
            <p:cNvPr id="65" name="Graphic 64" descr="Thumbs Down outline">
              <a:extLst>
                <a:ext uri="{FF2B5EF4-FFF2-40B4-BE49-F238E27FC236}">
                  <a16:creationId xmlns:a16="http://schemas.microsoft.com/office/drawing/2014/main" id="{FED1CA2C-9490-43A9-BD61-DA24B4C71D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89942" y="1664221"/>
              <a:ext cx="457200" cy="457200"/>
            </a:xfrm>
            <a:prstGeom prst="rect">
              <a:avLst/>
            </a:prstGeom>
          </p:spPr>
        </p:pic>
      </p:grpSp>
      <p:sp>
        <p:nvSpPr>
          <p:cNvPr id="66" name="TextBox 65">
            <a:extLst>
              <a:ext uri="{FF2B5EF4-FFF2-40B4-BE49-F238E27FC236}">
                <a16:creationId xmlns:a16="http://schemas.microsoft.com/office/drawing/2014/main" id="{DB8949DF-2593-95C3-3D9B-E8EF09B86EFD}"/>
              </a:ext>
            </a:extLst>
          </p:cNvPr>
          <p:cNvSpPr txBox="1"/>
          <p:nvPr/>
        </p:nvSpPr>
        <p:spPr>
          <a:xfrm>
            <a:off x="3848665" y="5325551"/>
            <a:ext cx="1031807" cy="551374"/>
          </a:xfrm>
          <a:prstGeom prst="rect">
            <a:avLst/>
          </a:prstGeom>
        </p:spPr>
        <p:txBody>
          <a:bodyPr vert="horz" wrap="none" lIns="0" tIns="0" rIns="0" bIns="0" numCol="1" rtlCol="0" anchor="t" anchorCtr="0">
            <a:noAutofit/>
          </a:bodyPr>
          <a:lstStyle/>
          <a:p>
            <a:pPr lvl="0">
              <a:spcAft>
                <a:spcPts val="600"/>
              </a:spcAft>
              <a:defRPr/>
            </a:pPr>
            <a:r>
              <a:rPr lang="en-US" sz="2800" dirty="0">
                <a:solidFill>
                  <a:srgbClr val="00338D"/>
                </a:solidFill>
                <a:latin typeface="+mj-lt"/>
              </a:rPr>
              <a:t>20%  </a:t>
            </a:r>
            <a:r>
              <a:rPr lang="en-US" sz="1200" dirty="0"/>
              <a:t>White</a:t>
            </a:r>
          </a:p>
          <a:p>
            <a:pPr lvl="0">
              <a:spcAft>
                <a:spcPts val="600"/>
              </a:spcAft>
              <a:defRPr/>
            </a:pPr>
            <a:br>
              <a:rPr lang="en-US" sz="1200" dirty="0">
                <a:solidFill>
                  <a:srgbClr val="00338D"/>
                </a:solidFill>
              </a:rPr>
            </a:br>
            <a:endParaRPr lang="en-US" sz="1200" b="1" dirty="0">
              <a:solidFill>
                <a:srgbClr val="00338D"/>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338D"/>
              </a:solidFill>
              <a:effectLst/>
              <a:uLnTx/>
              <a:uFillTx/>
              <a:latin typeface="Arial"/>
              <a:ea typeface="+mn-ea"/>
              <a:cs typeface="+mn-cs"/>
            </a:endParaRPr>
          </a:p>
        </p:txBody>
      </p:sp>
      <p:sp>
        <p:nvSpPr>
          <p:cNvPr id="69" name="TextBox 68">
            <a:extLst>
              <a:ext uri="{FF2B5EF4-FFF2-40B4-BE49-F238E27FC236}">
                <a16:creationId xmlns:a16="http://schemas.microsoft.com/office/drawing/2014/main" id="{B32F3E6C-8146-1A22-7090-047F485EFC0A}"/>
              </a:ext>
            </a:extLst>
          </p:cNvPr>
          <p:cNvSpPr txBox="1"/>
          <p:nvPr/>
        </p:nvSpPr>
        <p:spPr>
          <a:xfrm>
            <a:off x="5148656" y="5325551"/>
            <a:ext cx="1802987" cy="551374"/>
          </a:xfrm>
          <a:prstGeom prst="rect">
            <a:avLst/>
          </a:prstGeom>
        </p:spPr>
        <p:txBody>
          <a:bodyPr vert="horz" wrap="none" lIns="0" tIns="0" rIns="0" bIns="0" numCol="1" rtlCol="0" anchor="t" anchorCtr="0">
            <a:noAutofit/>
          </a:bodyPr>
          <a:lstStyle/>
          <a:p>
            <a:pPr lvl="0">
              <a:spcAft>
                <a:spcPts val="600"/>
              </a:spcAft>
              <a:defRPr/>
            </a:pPr>
            <a:r>
              <a:rPr lang="en-US" sz="2800" dirty="0">
                <a:solidFill>
                  <a:srgbClr val="00338D"/>
                </a:solidFill>
                <a:latin typeface="+mj-lt"/>
              </a:rPr>
              <a:t> 75%  </a:t>
            </a:r>
            <a:r>
              <a:rPr lang="en-US" sz="1200" dirty="0"/>
              <a:t>Hispanic/Latino</a:t>
            </a:r>
          </a:p>
          <a:p>
            <a:pPr lvl="0">
              <a:spcAft>
                <a:spcPts val="600"/>
              </a:spcAft>
              <a:defRPr/>
            </a:pPr>
            <a:br>
              <a:rPr lang="en-US" sz="1200" dirty="0">
                <a:solidFill>
                  <a:srgbClr val="00338D"/>
                </a:solidFill>
              </a:rPr>
            </a:br>
            <a:endParaRPr lang="en-US" sz="1200" b="1" dirty="0">
              <a:solidFill>
                <a:srgbClr val="00338D"/>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338D"/>
              </a:solidFill>
              <a:effectLst/>
              <a:uLnTx/>
              <a:uFillTx/>
              <a:latin typeface="Arial"/>
              <a:ea typeface="+mn-ea"/>
              <a:cs typeface="+mn-cs"/>
            </a:endParaRPr>
          </a:p>
        </p:txBody>
      </p:sp>
      <p:sp>
        <p:nvSpPr>
          <p:cNvPr id="10" name="Title 1">
            <a:extLst>
              <a:ext uri="{FF2B5EF4-FFF2-40B4-BE49-F238E27FC236}">
                <a16:creationId xmlns:a16="http://schemas.microsoft.com/office/drawing/2014/main" id="{0A5A8816-0DFE-B12B-D737-052E8D5EF1DC}"/>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US" dirty="0">
                <a:solidFill>
                  <a:schemeClr val="bg1"/>
                </a:solidFill>
              </a:rPr>
              <a:t>CodeInclusive</a:t>
            </a:r>
          </a:p>
        </p:txBody>
      </p:sp>
    </p:spTree>
    <p:extLst>
      <p:ext uri="{BB962C8B-B14F-4D97-AF65-F5344CB8AC3E}">
        <p14:creationId xmlns:p14="http://schemas.microsoft.com/office/powerpoint/2010/main" val="153909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47" grpId="0"/>
      <p:bldP spid="66" grpId="0"/>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6CB41CB-0E0F-1CB8-7480-CAC8327F0A51}"/>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j-ea"/>
                <a:cs typeface="+mj-cs"/>
              </a:rPr>
              <a:t>Key Takeaways</a:t>
            </a:r>
          </a:p>
        </p:txBody>
      </p:sp>
      <p:sp>
        <p:nvSpPr>
          <p:cNvPr id="3" name="Text Placeholder 2">
            <a:extLst>
              <a:ext uri="{FF2B5EF4-FFF2-40B4-BE49-F238E27FC236}">
                <a16:creationId xmlns:a16="http://schemas.microsoft.com/office/drawing/2014/main" id="{26A94371-56C5-D1AF-587B-D4269500CA58}"/>
              </a:ext>
            </a:extLst>
          </p:cNvPr>
          <p:cNvSpPr>
            <a:spLocks noGrp="1"/>
          </p:cNvSpPr>
          <p:nvPr>
            <p:ph type="body" sz="quarter" idx="4294967295"/>
          </p:nvPr>
        </p:nvSpPr>
        <p:spPr>
          <a:xfrm>
            <a:off x="4151313" y="3487738"/>
            <a:ext cx="8040687" cy="350837"/>
          </a:xfrm>
        </p:spPr>
        <p:txBody>
          <a:bodyPr anchor="ctr"/>
          <a:lstStyle/>
          <a:p>
            <a:r>
              <a:rPr lang="en-US" sz="1800" dirty="0">
                <a:solidFill>
                  <a:schemeClr val="tx1"/>
                </a:solidFill>
              </a:rPr>
              <a:t>Understand how to assess community need</a:t>
            </a:r>
          </a:p>
        </p:txBody>
      </p:sp>
      <p:grpSp>
        <p:nvGrpSpPr>
          <p:cNvPr id="14" name="Group 13">
            <a:extLst>
              <a:ext uri="{FF2B5EF4-FFF2-40B4-BE49-F238E27FC236}">
                <a16:creationId xmlns:a16="http://schemas.microsoft.com/office/drawing/2014/main" id="{902D13F6-F674-717D-3B04-6530A81BC7BC}"/>
              </a:ext>
            </a:extLst>
          </p:cNvPr>
          <p:cNvGrpSpPr/>
          <p:nvPr/>
        </p:nvGrpSpPr>
        <p:grpSpPr>
          <a:xfrm rot="5400000">
            <a:off x="146777" y="2610710"/>
            <a:ext cx="3633951" cy="1936780"/>
            <a:chOff x="1325994" y="2545927"/>
            <a:chExt cx="2021033" cy="1077146"/>
          </a:xfrm>
        </p:grpSpPr>
        <p:sp>
          <p:nvSpPr>
            <p:cNvPr id="11" name="Shape">
              <a:extLst>
                <a:ext uri="{FF2B5EF4-FFF2-40B4-BE49-F238E27FC236}">
                  <a16:creationId xmlns:a16="http://schemas.microsoft.com/office/drawing/2014/main" id="{53EB9859-CA62-D2D9-8079-59114997839D}"/>
                </a:ext>
              </a:extLst>
            </p:cNvPr>
            <p:cNvSpPr/>
            <p:nvPr/>
          </p:nvSpPr>
          <p:spPr>
            <a:xfrm>
              <a:off x="1325994" y="2739659"/>
              <a:ext cx="773080" cy="881033"/>
            </a:xfrm>
            <a:custGeom>
              <a:avLst/>
              <a:gdLst/>
              <a:ahLst/>
              <a:cxnLst>
                <a:cxn ang="0">
                  <a:pos x="wd2" y="hd2"/>
                </a:cxn>
                <a:cxn ang="5400000">
                  <a:pos x="wd2" y="hd2"/>
                </a:cxn>
                <a:cxn ang="10800000">
                  <a:pos x="wd2" y="hd2"/>
                </a:cxn>
                <a:cxn ang="16200000">
                  <a:pos x="wd2" y="hd2"/>
                </a:cxn>
              </a:cxnLst>
              <a:rect l="0" t="0" r="r" b="b"/>
              <a:pathLst>
                <a:path w="21600" h="21600" extrusionOk="0">
                  <a:moveTo>
                    <a:pt x="0" y="20052"/>
                  </a:moveTo>
                  <a:cubicBezTo>
                    <a:pt x="0" y="20523"/>
                    <a:pt x="0" y="20793"/>
                    <a:pt x="0" y="21600"/>
                  </a:cubicBezTo>
                  <a:cubicBezTo>
                    <a:pt x="18372" y="21600"/>
                    <a:pt x="18372" y="21600"/>
                    <a:pt x="18372" y="21600"/>
                  </a:cubicBezTo>
                  <a:cubicBezTo>
                    <a:pt x="18295" y="20793"/>
                    <a:pt x="18218" y="20523"/>
                    <a:pt x="18218" y="20052"/>
                  </a:cubicBezTo>
                  <a:cubicBezTo>
                    <a:pt x="18218" y="17428"/>
                    <a:pt x="19525" y="15006"/>
                    <a:pt x="21600" y="13458"/>
                  </a:cubicBezTo>
                  <a:cubicBezTo>
                    <a:pt x="11684" y="0"/>
                    <a:pt x="11684" y="0"/>
                    <a:pt x="11684" y="0"/>
                  </a:cubicBezTo>
                  <a:cubicBezTo>
                    <a:pt x="4612" y="4441"/>
                    <a:pt x="0" y="11843"/>
                    <a:pt x="0" y="20052"/>
                  </a:cubicBezTo>
                  <a:close/>
                </a:path>
              </a:pathLst>
            </a:custGeom>
            <a:solidFill>
              <a:schemeClr val="tx2"/>
            </a:solidFill>
            <a:ln w="12700" cap="flat">
              <a:noFill/>
              <a:miter lim="400000"/>
            </a:ln>
            <a:effectLst/>
          </p:spPr>
          <p:txBody>
            <a:bodyPr wrap="square" lIns="60960" tIns="60960" rIns="60960" bIns="60960"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solidFill>
                    <a:srgbClr val="858585"/>
                  </a:solidFill>
                  <a:latin typeface="+mn-lt"/>
                  <a:ea typeface="+mn-ea"/>
                  <a:cs typeface="+mn-cs"/>
                  <a:sym typeface="Helvetica"/>
                </a:defRPr>
              </a:pPr>
              <a:endParaRPr kumimoji="0" sz="1200" b="0" i="0" u="none" strike="noStrike" kern="0" cap="none" spc="0" normalizeH="0" baseline="0" noProof="0" dirty="0">
                <a:ln>
                  <a:noFill/>
                </a:ln>
                <a:solidFill>
                  <a:srgbClr val="2D3543"/>
                </a:solidFill>
                <a:effectLst/>
                <a:uLnTx/>
                <a:uFillTx/>
                <a:latin typeface="Arial"/>
                <a:ea typeface="+mn-ea"/>
                <a:cs typeface="Arial" panose="020B0604020202020204" pitchFamily="34" charset="0"/>
                <a:sym typeface="Helvetica"/>
              </a:endParaRPr>
            </a:p>
          </p:txBody>
        </p:sp>
        <p:sp>
          <p:nvSpPr>
            <p:cNvPr id="12" name="Shape">
              <a:extLst>
                <a:ext uri="{FF2B5EF4-FFF2-40B4-BE49-F238E27FC236}">
                  <a16:creationId xmlns:a16="http://schemas.microsoft.com/office/drawing/2014/main" id="{29A1B237-6087-100D-D441-29BE6AC7B839}"/>
                </a:ext>
              </a:extLst>
            </p:cNvPr>
            <p:cNvSpPr/>
            <p:nvPr/>
          </p:nvSpPr>
          <p:spPr>
            <a:xfrm>
              <a:off x="1746255" y="2545927"/>
              <a:ext cx="1177032" cy="74174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763" y="0"/>
                    <a:pt x="3028" y="2080"/>
                    <a:pt x="0" y="5600"/>
                  </a:cubicBezTo>
                  <a:cubicBezTo>
                    <a:pt x="6510" y="21600"/>
                    <a:pt x="6510" y="21600"/>
                    <a:pt x="6510" y="21600"/>
                  </a:cubicBezTo>
                  <a:cubicBezTo>
                    <a:pt x="7671" y="20000"/>
                    <a:pt x="9135" y="19040"/>
                    <a:pt x="10800" y="19040"/>
                  </a:cubicBezTo>
                  <a:cubicBezTo>
                    <a:pt x="12465" y="19040"/>
                    <a:pt x="13979" y="20000"/>
                    <a:pt x="15090" y="21600"/>
                  </a:cubicBezTo>
                  <a:cubicBezTo>
                    <a:pt x="21600" y="5600"/>
                    <a:pt x="21600" y="5600"/>
                    <a:pt x="21600" y="5600"/>
                  </a:cubicBezTo>
                  <a:cubicBezTo>
                    <a:pt x="18572" y="2080"/>
                    <a:pt x="14837" y="0"/>
                    <a:pt x="10800" y="0"/>
                  </a:cubicBezTo>
                  <a:close/>
                </a:path>
              </a:pathLst>
            </a:custGeom>
            <a:solidFill>
              <a:srgbClr val="1E49E2"/>
            </a:solidFill>
            <a:ln w="12700" cap="flat">
              <a:noFill/>
              <a:miter lim="400000"/>
            </a:ln>
            <a:effectLst/>
          </p:spPr>
          <p:txBody>
            <a:bodyPr wrap="square" lIns="60960" tIns="60960" rIns="60960" bIns="60960"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solidFill>
                    <a:srgbClr val="858585"/>
                  </a:solidFill>
                  <a:latin typeface="+mn-lt"/>
                  <a:ea typeface="+mn-ea"/>
                  <a:cs typeface="+mn-cs"/>
                  <a:sym typeface="Helvetica"/>
                </a:defRPr>
              </a:pPr>
              <a:endParaRPr kumimoji="0" sz="1200" b="0" i="0" u="none" strike="noStrike" kern="0" cap="none" spc="0" normalizeH="0" baseline="0" noProof="0" dirty="0">
                <a:ln>
                  <a:noFill/>
                </a:ln>
                <a:solidFill>
                  <a:srgbClr val="2D3543"/>
                </a:solidFill>
                <a:effectLst/>
                <a:uLnTx/>
                <a:uFillTx/>
                <a:latin typeface="Arial"/>
                <a:ea typeface="+mn-ea"/>
                <a:cs typeface="Arial" panose="020B0604020202020204" pitchFamily="34" charset="0"/>
                <a:sym typeface="Helvetica"/>
              </a:endParaRPr>
            </a:p>
          </p:txBody>
        </p:sp>
        <p:sp>
          <p:nvSpPr>
            <p:cNvPr id="13" name="Shape">
              <a:extLst>
                <a:ext uri="{FF2B5EF4-FFF2-40B4-BE49-F238E27FC236}">
                  <a16:creationId xmlns:a16="http://schemas.microsoft.com/office/drawing/2014/main" id="{1565E0F7-6ED9-0EEF-F75C-DD50722A6E98}"/>
                </a:ext>
              </a:extLst>
            </p:cNvPr>
            <p:cNvSpPr/>
            <p:nvPr/>
          </p:nvSpPr>
          <p:spPr>
            <a:xfrm>
              <a:off x="2570465" y="2736237"/>
              <a:ext cx="776562" cy="886836"/>
            </a:xfrm>
            <a:custGeom>
              <a:avLst/>
              <a:gdLst/>
              <a:ahLst/>
              <a:cxnLst>
                <a:cxn ang="0">
                  <a:pos x="wd2" y="hd2"/>
                </a:cxn>
                <a:cxn ang="5400000">
                  <a:pos x="wd2" y="hd2"/>
                </a:cxn>
                <a:cxn ang="10800000">
                  <a:pos x="wd2" y="hd2"/>
                </a:cxn>
                <a:cxn ang="16200000">
                  <a:pos x="wd2" y="hd2"/>
                </a:cxn>
              </a:cxnLst>
              <a:rect l="0" t="0" r="r" b="b"/>
              <a:pathLst>
                <a:path w="21600" h="21600" extrusionOk="0">
                  <a:moveTo>
                    <a:pt x="9881" y="0"/>
                  </a:moveTo>
                  <a:cubicBezTo>
                    <a:pt x="0" y="13375"/>
                    <a:pt x="0" y="13375"/>
                    <a:pt x="0" y="13375"/>
                  </a:cubicBezTo>
                  <a:cubicBezTo>
                    <a:pt x="2068" y="14980"/>
                    <a:pt x="3370" y="17454"/>
                    <a:pt x="3370" y="20062"/>
                  </a:cubicBezTo>
                  <a:cubicBezTo>
                    <a:pt x="3370" y="20530"/>
                    <a:pt x="3370" y="20798"/>
                    <a:pt x="3294" y="21600"/>
                  </a:cubicBezTo>
                  <a:cubicBezTo>
                    <a:pt x="21523" y="21600"/>
                    <a:pt x="21523" y="21600"/>
                    <a:pt x="21523" y="21600"/>
                  </a:cubicBezTo>
                  <a:cubicBezTo>
                    <a:pt x="21523" y="20798"/>
                    <a:pt x="21600" y="20530"/>
                    <a:pt x="21600" y="20062"/>
                  </a:cubicBezTo>
                  <a:cubicBezTo>
                    <a:pt x="21600" y="11903"/>
                    <a:pt x="16928" y="4414"/>
                    <a:pt x="9881" y="0"/>
                  </a:cubicBezTo>
                  <a:close/>
                </a:path>
              </a:pathLst>
            </a:custGeom>
            <a:solidFill>
              <a:schemeClr val="accent4"/>
            </a:solidFill>
            <a:ln w="12700" cap="flat">
              <a:noFill/>
              <a:miter lim="400000"/>
            </a:ln>
            <a:effectLst/>
          </p:spPr>
          <p:txBody>
            <a:bodyPr wrap="square" lIns="60960" tIns="60960" rIns="60960" bIns="60960" numCol="1" anchor="t">
              <a:noAutofit/>
            </a:bodyPr>
            <a:lstStyle/>
            <a:p>
              <a:pPr marL="0" marR="0" lvl="0" indent="0" algn="l" defTabSz="1219200" rtl="0" eaLnBrk="1" fontAlgn="auto" latinLnBrk="0" hangingPunct="0">
                <a:lnSpc>
                  <a:spcPct val="100000"/>
                </a:lnSpc>
                <a:spcBef>
                  <a:spcPts val="0"/>
                </a:spcBef>
                <a:spcAft>
                  <a:spcPts val="0"/>
                </a:spcAft>
                <a:buClrTx/>
                <a:buSzTx/>
                <a:buFontTx/>
                <a:buNone/>
                <a:tabLst/>
                <a:defRPr>
                  <a:solidFill>
                    <a:srgbClr val="858585"/>
                  </a:solidFill>
                  <a:latin typeface="+mn-lt"/>
                  <a:ea typeface="+mn-ea"/>
                  <a:cs typeface="+mn-cs"/>
                  <a:sym typeface="Helvetica"/>
                </a:defRPr>
              </a:pPr>
              <a:endParaRPr kumimoji="0" sz="1200" b="0" i="0" u="none" strike="noStrike" kern="0" cap="none" spc="0" normalizeH="0" baseline="0" noProof="0" dirty="0">
                <a:ln>
                  <a:noFill/>
                </a:ln>
                <a:solidFill>
                  <a:srgbClr val="2D3543"/>
                </a:solidFill>
                <a:effectLst/>
                <a:uLnTx/>
                <a:uFillTx/>
                <a:latin typeface="Arial"/>
                <a:ea typeface="+mn-ea"/>
                <a:cs typeface="Arial" panose="020B0604020202020204" pitchFamily="34" charset="0"/>
                <a:sym typeface="Helvetica"/>
              </a:endParaRPr>
            </a:p>
          </p:txBody>
        </p:sp>
      </p:grpSp>
      <p:sp>
        <p:nvSpPr>
          <p:cNvPr id="15" name="Text Placeholder 2">
            <a:extLst>
              <a:ext uri="{FF2B5EF4-FFF2-40B4-BE49-F238E27FC236}">
                <a16:creationId xmlns:a16="http://schemas.microsoft.com/office/drawing/2014/main" id="{3858851F-D2AD-D944-7166-1334057DC5D1}"/>
              </a:ext>
            </a:extLst>
          </p:cNvPr>
          <p:cNvSpPr txBox="1">
            <a:spLocks/>
          </p:cNvSpPr>
          <p:nvPr/>
        </p:nvSpPr>
        <p:spPr>
          <a:xfrm>
            <a:off x="2415071" y="1826688"/>
            <a:ext cx="8777286" cy="351229"/>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tools to develop a more focused approach to measurement</a:t>
            </a:r>
          </a:p>
        </p:txBody>
      </p:sp>
      <p:sp>
        <p:nvSpPr>
          <p:cNvPr id="16" name="Text Placeholder 2">
            <a:extLst>
              <a:ext uri="{FF2B5EF4-FFF2-40B4-BE49-F238E27FC236}">
                <a16:creationId xmlns:a16="http://schemas.microsoft.com/office/drawing/2014/main" id="{87E0CCBE-947E-A3C7-3D25-A4EE799467EA}"/>
              </a:ext>
            </a:extLst>
          </p:cNvPr>
          <p:cNvSpPr txBox="1">
            <a:spLocks/>
          </p:cNvSpPr>
          <p:nvPr/>
        </p:nvSpPr>
        <p:spPr>
          <a:xfrm>
            <a:off x="2409573" y="5000895"/>
            <a:ext cx="5214669" cy="351229"/>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How to make data-based decisions</a:t>
            </a:r>
          </a:p>
        </p:txBody>
      </p:sp>
      <p:grpSp>
        <p:nvGrpSpPr>
          <p:cNvPr id="17" name="Graphic 3">
            <a:extLst>
              <a:ext uri="{FF2B5EF4-FFF2-40B4-BE49-F238E27FC236}">
                <a16:creationId xmlns:a16="http://schemas.microsoft.com/office/drawing/2014/main" id="{BCE1E313-8E69-8404-F40B-0C1A062D6780}"/>
              </a:ext>
            </a:extLst>
          </p:cNvPr>
          <p:cNvGrpSpPr/>
          <p:nvPr/>
        </p:nvGrpSpPr>
        <p:grpSpPr>
          <a:xfrm>
            <a:off x="1030141" y="3254257"/>
            <a:ext cx="533526" cy="584200"/>
            <a:chOff x="10796143" y="4196841"/>
            <a:chExt cx="533526" cy="584200"/>
          </a:xfrm>
          <a:noFill/>
        </p:grpSpPr>
        <p:sp>
          <p:nvSpPr>
            <p:cNvPr id="18" name="Freeform: Shape 17">
              <a:extLst>
                <a:ext uri="{FF2B5EF4-FFF2-40B4-BE49-F238E27FC236}">
                  <a16:creationId xmlns:a16="http://schemas.microsoft.com/office/drawing/2014/main" id="{DE1507AD-D68F-3215-F803-12721033294E}"/>
                </a:ext>
              </a:extLst>
            </p:cNvPr>
            <p:cNvSpPr/>
            <p:nvPr/>
          </p:nvSpPr>
          <p:spPr>
            <a:xfrm>
              <a:off x="10796143" y="4282947"/>
              <a:ext cx="317372" cy="396494"/>
            </a:xfrm>
            <a:custGeom>
              <a:avLst/>
              <a:gdLst>
                <a:gd name="connsiteX0" fmla="*/ 289940 w 317372"/>
                <a:gd name="connsiteY0" fmla="*/ 0 h 396494"/>
                <a:gd name="connsiteX1" fmla="*/ 226695 w 317372"/>
                <a:gd name="connsiteY1" fmla="*/ 34544 h 396494"/>
                <a:gd name="connsiteX2" fmla="*/ 192150 w 317372"/>
                <a:gd name="connsiteY2" fmla="*/ 158369 h 396494"/>
                <a:gd name="connsiteX3" fmla="*/ 139700 w 317372"/>
                <a:gd name="connsiteY3" fmla="*/ 209423 h 396494"/>
                <a:gd name="connsiteX4" fmla="*/ 139700 w 317372"/>
                <a:gd name="connsiteY4" fmla="*/ 248285 h 396494"/>
                <a:gd name="connsiteX5" fmla="*/ 136017 w 317372"/>
                <a:gd name="connsiteY5" fmla="*/ 256794 h 396494"/>
                <a:gd name="connsiteX6" fmla="*/ 97155 w 317372"/>
                <a:gd name="connsiteY6" fmla="*/ 256794 h 396494"/>
                <a:gd name="connsiteX7" fmla="*/ 76200 w 317372"/>
                <a:gd name="connsiteY7" fmla="*/ 274193 h 396494"/>
                <a:gd name="connsiteX8" fmla="*/ 76200 w 317372"/>
                <a:gd name="connsiteY8" fmla="*/ 313055 h 396494"/>
                <a:gd name="connsiteX9" fmla="*/ 71247 w 317372"/>
                <a:gd name="connsiteY9" fmla="*/ 320294 h 396494"/>
                <a:gd name="connsiteX10" fmla="*/ 32385 w 317372"/>
                <a:gd name="connsiteY10" fmla="*/ 320294 h 396494"/>
                <a:gd name="connsiteX11" fmla="*/ 0 w 317372"/>
                <a:gd name="connsiteY11" fmla="*/ 355092 h 396494"/>
                <a:gd name="connsiteX12" fmla="*/ 38862 w 317372"/>
                <a:gd name="connsiteY12" fmla="*/ 396494 h 396494"/>
                <a:gd name="connsiteX13" fmla="*/ 103632 w 317372"/>
                <a:gd name="connsiteY13" fmla="*/ 396494 h 396494"/>
                <a:gd name="connsiteX14" fmla="*/ 256413 w 317372"/>
                <a:gd name="connsiteY14" fmla="*/ 240919 h 396494"/>
                <a:gd name="connsiteX15" fmla="*/ 317373 w 317372"/>
                <a:gd name="connsiteY15" fmla="*/ 254889 h 39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372" h="396494">
                  <a:moveTo>
                    <a:pt x="289940" y="0"/>
                  </a:moveTo>
                  <a:cubicBezTo>
                    <a:pt x="266826" y="5080"/>
                    <a:pt x="244728" y="16637"/>
                    <a:pt x="226695" y="34544"/>
                  </a:cubicBezTo>
                  <a:cubicBezTo>
                    <a:pt x="193167" y="68072"/>
                    <a:pt x="180848" y="115570"/>
                    <a:pt x="192150" y="158369"/>
                  </a:cubicBezTo>
                  <a:lnTo>
                    <a:pt x="139700" y="209423"/>
                  </a:lnTo>
                  <a:lnTo>
                    <a:pt x="139700" y="248285"/>
                  </a:lnTo>
                  <a:lnTo>
                    <a:pt x="136017" y="256794"/>
                  </a:lnTo>
                  <a:lnTo>
                    <a:pt x="97155" y="256794"/>
                  </a:lnTo>
                  <a:lnTo>
                    <a:pt x="76200" y="274193"/>
                  </a:lnTo>
                  <a:lnTo>
                    <a:pt x="76200" y="313055"/>
                  </a:lnTo>
                  <a:lnTo>
                    <a:pt x="71247" y="320294"/>
                  </a:lnTo>
                  <a:lnTo>
                    <a:pt x="32385" y="320294"/>
                  </a:lnTo>
                  <a:lnTo>
                    <a:pt x="0" y="355092"/>
                  </a:lnTo>
                  <a:lnTo>
                    <a:pt x="38862" y="396494"/>
                  </a:lnTo>
                  <a:lnTo>
                    <a:pt x="103632" y="396494"/>
                  </a:lnTo>
                  <a:lnTo>
                    <a:pt x="256413" y="240919"/>
                  </a:lnTo>
                  <a:cubicBezTo>
                    <a:pt x="275336" y="251206"/>
                    <a:pt x="296418" y="254889"/>
                    <a:pt x="317373" y="254889"/>
                  </a:cubicBezTo>
                </a:path>
              </a:pathLst>
            </a:custGeom>
            <a:noFill/>
            <a:ln w="19050" cap="rnd">
              <a:solidFill>
                <a:srgbClr val="1E49E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EF0BBD42-4882-ACA0-E756-6D1F6ED7923E}"/>
                </a:ext>
              </a:extLst>
            </p:cNvPr>
            <p:cNvSpPr/>
            <p:nvPr/>
          </p:nvSpPr>
          <p:spPr>
            <a:xfrm>
              <a:off x="11075669" y="4260341"/>
              <a:ext cx="254000" cy="520700"/>
            </a:xfrm>
            <a:custGeom>
              <a:avLst/>
              <a:gdLst>
                <a:gd name="connsiteX0" fmla="*/ 63500 w 254000"/>
                <a:gd name="connsiteY0" fmla="*/ 520700 h 520700"/>
                <a:gd name="connsiteX1" fmla="*/ 120397 w 254000"/>
                <a:gd name="connsiteY1" fmla="*/ 520700 h 520700"/>
                <a:gd name="connsiteX2" fmla="*/ 165100 w 254000"/>
                <a:gd name="connsiteY2" fmla="*/ 468376 h 520700"/>
                <a:gd name="connsiteX3" fmla="*/ 165100 w 254000"/>
                <a:gd name="connsiteY3" fmla="*/ 252349 h 520700"/>
                <a:gd name="connsiteX4" fmla="*/ 254000 w 254000"/>
                <a:gd name="connsiteY4" fmla="*/ 127000 h 520700"/>
                <a:gd name="connsiteX5" fmla="*/ 127000 w 254000"/>
                <a:gd name="connsiteY5" fmla="*/ 0 h 520700"/>
                <a:gd name="connsiteX6" fmla="*/ 0 w 254000"/>
                <a:gd name="connsiteY6" fmla="*/ 127000 h 520700"/>
                <a:gd name="connsiteX7" fmla="*/ 63500 w 254000"/>
                <a:gd name="connsiteY7" fmla="*/ 240411 h 520700"/>
                <a:gd name="connsiteX8" fmla="*/ 63500 w 254000"/>
                <a:gd name="connsiteY8" fmla="*/ 317881 h 520700"/>
                <a:gd name="connsiteX9" fmla="*/ 88900 w 254000"/>
                <a:gd name="connsiteY9" fmla="*/ 337947 h 520700"/>
                <a:gd name="connsiteX10" fmla="*/ 88900 w 254000"/>
                <a:gd name="connsiteY10" fmla="*/ 358013 h 520700"/>
                <a:gd name="connsiteX11" fmla="*/ 63500 w 254000"/>
                <a:gd name="connsiteY11" fmla="*/ 386715 h 520700"/>
                <a:gd name="connsiteX12" fmla="*/ 63500 w 254000"/>
                <a:gd name="connsiteY12" fmla="*/ 404114 h 520700"/>
                <a:gd name="connsiteX13" fmla="*/ 88900 w 254000"/>
                <a:gd name="connsiteY13" fmla="*/ 428244 h 520700"/>
                <a:gd name="connsiteX14" fmla="*/ 88900 w 254000"/>
                <a:gd name="connsiteY14" fmla="*/ 448310 h 520700"/>
                <a:gd name="connsiteX15" fmla="*/ 63500 w 254000"/>
                <a:gd name="connsiteY15" fmla="*/ 468376 h 520700"/>
                <a:gd name="connsiteX16" fmla="*/ 63500 w 254000"/>
                <a:gd name="connsiteY16" fmla="*/ 520573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000" h="520700">
                  <a:moveTo>
                    <a:pt x="63500" y="520700"/>
                  </a:moveTo>
                  <a:lnTo>
                    <a:pt x="120397" y="520700"/>
                  </a:lnTo>
                  <a:lnTo>
                    <a:pt x="165100" y="468376"/>
                  </a:lnTo>
                  <a:lnTo>
                    <a:pt x="165100" y="252349"/>
                  </a:lnTo>
                  <a:cubicBezTo>
                    <a:pt x="228600" y="236601"/>
                    <a:pt x="254000" y="185039"/>
                    <a:pt x="254000" y="127000"/>
                  </a:cubicBezTo>
                  <a:cubicBezTo>
                    <a:pt x="254000" y="56134"/>
                    <a:pt x="197866" y="0"/>
                    <a:pt x="127000" y="0"/>
                  </a:cubicBezTo>
                  <a:cubicBezTo>
                    <a:pt x="56135" y="0"/>
                    <a:pt x="0" y="56134"/>
                    <a:pt x="0" y="127000"/>
                  </a:cubicBezTo>
                  <a:cubicBezTo>
                    <a:pt x="0" y="174371"/>
                    <a:pt x="38100" y="218186"/>
                    <a:pt x="63500" y="240411"/>
                  </a:cubicBezTo>
                  <a:lnTo>
                    <a:pt x="63500" y="317881"/>
                  </a:lnTo>
                  <a:lnTo>
                    <a:pt x="88900" y="337947"/>
                  </a:lnTo>
                  <a:lnTo>
                    <a:pt x="88900" y="358013"/>
                  </a:lnTo>
                  <a:lnTo>
                    <a:pt x="63500" y="386715"/>
                  </a:lnTo>
                  <a:lnTo>
                    <a:pt x="63500" y="404114"/>
                  </a:lnTo>
                  <a:lnTo>
                    <a:pt x="88900" y="428244"/>
                  </a:lnTo>
                  <a:lnTo>
                    <a:pt x="88900" y="448310"/>
                  </a:lnTo>
                  <a:lnTo>
                    <a:pt x="63500" y="468376"/>
                  </a:lnTo>
                  <a:lnTo>
                    <a:pt x="63500" y="520573"/>
                  </a:lnTo>
                  <a:close/>
                </a:path>
              </a:pathLst>
            </a:custGeom>
            <a:noFill/>
            <a:ln w="19050" cap="rnd">
              <a:solidFill>
                <a:srgbClr val="1E49E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C2CBA378-595D-A2AC-9FC9-9ACC1700AF09}"/>
                </a:ext>
              </a:extLst>
            </p:cNvPr>
            <p:cNvSpPr/>
            <p:nvPr/>
          </p:nvSpPr>
          <p:spPr>
            <a:xfrm>
              <a:off x="11164570" y="431114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9050" cap="rnd">
              <a:solidFill>
                <a:srgbClr val="1E49E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43F0E675-2801-8E53-75CD-1883B9F97251}"/>
                </a:ext>
              </a:extLst>
            </p:cNvPr>
            <p:cNvSpPr/>
            <p:nvPr/>
          </p:nvSpPr>
          <p:spPr>
            <a:xfrm>
              <a:off x="11024869" y="4196841"/>
              <a:ext cx="177800" cy="152400"/>
            </a:xfrm>
            <a:custGeom>
              <a:avLst/>
              <a:gdLst>
                <a:gd name="connsiteX0" fmla="*/ 0 w 177800"/>
                <a:gd name="connsiteY0" fmla="*/ 88900 h 152400"/>
                <a:gd name="connsiteX1" fmla="*/ 88900 w 177800"/>
                <a:gd name="connsiteY1" fmla="*/ 0 h 152400"/>
                <a:gd name="connsiteX2" fmla="*/ 177800 w 177800"/>
                <a:gd name="connsiteY2" fmla="*/ 88900 h 152400"/>
                <a:gd name="connsiteX3" fmla="*/ 177800 w 1778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77800" h="152400">
                  <a:moveTo>
                    <a:pt x="0" y="88900"/>
                  </a:moveTo>
                  <a:cubicBezTo>
                    <a:pt x="0" y="39751"/>
                    <a:pt x="39751" y="0"/>
                    <a:pt x="88900" y="0"/>
                  </a:cubicBezTo>
                  <a:cubicBezTo>
                    <a:pt x="138049" y="0"/>
                    <a:pt x="177800" y="39751"/>
                    <a:pt x="177800" y="88900"/>
                  </a:cubicBezTo>
                  <a:lnTo>
                    <a:pt x="177800" y="152400"/>
                  </a:lnTo>
                </a:path>
              </a:pathLst>
            </a:custGeom>
            <a:noFill/>
            <a:ln w="19050" cap="rnd">
              <a:solidFill>
                <a:srgbClr val="1E49E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2" name="Rectangle 21">
            <a:extLst>
              <a:ext uri="{FF2B5EF4-FFF2-40B4-BE49-F238E27FC236}">
                <a16:creationId xmlns:a16="http://schemas.microsoft.com/office/drawing/2014/main" id="{23490014-1061-DF5C-F1B1-E3B6CD30A7BC}"/>
              </a:ext>
            </a:extLst>
          </p:cNvPr>
          <p:cNvSpPr/>
          <p:nvPr/>
        </p:nvSpPr>
        <p:spPr>
          <a:xfrm>
            <a:off x="1333465" y="1914924"/>
            <a:ext cx="506776" cy="86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n-ea"/>
                <a:cs typeface="+mn-cs"/>
              </a:rPr>
              <a:t>01</a:t>
            </a:r>
          </a:p>
        </p:txBody>
      </p:sp>
      <p:sp>
        <p:nvSpPr>
          <p:cNvPr id="27" name="Rectangle 26">
            <a:extLst>
              <a:ext uri="{FF2B5EF4-FFF2-40B4-BE49-F238E27FC236}">
                <a16:creationId xmlns:a16="http://schemas.microsoft.com/office/drawing/2014/main" id="{116C7BF6-546D-6644-6A98-424A85A5E56F}"/>
              </a:ext>
            </a:extLst>
          </p:cNvPr>
          <p:cNvSpPr/>
          <p:nvPr/>
        </p:nvSpPr>
        <p:spPr>
          <a:xfrm>
            <a:off x="2073569" y="3094337"/>
            <a:ext cx="672008" cy="86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n-ea"/>
                <a:cs typeface="+mn-cs"/>
              </a:rPr>
              <a:t>02</a:t>
            </a:r>
          </a:p>
        </p:txBody>
      </p:sp>
      <p:sp>
        <p:nvSpPr>
          <p:cNvPr id="28" name="Rectangle 27">
            <a:extLst>
              <a:ext uri="{FF2B5EF4-FFF2-40B4-BE49-F238E27FC236}">
                <a16:creationId xmlns:a16="http://schemas.microsoft.com/office/drawing/2014/main" id="{96734FEA-5E57-7B71-7EBC-38281E6C5A22}"/>
              </a:ext>
            </a:extLst>
          </p:cNvPr>
          <p:cNvSpPr/>
          <p:nvPr/>
        </p:nvSpPr>
        <p:spPr>
          <a:xfrm>
            <a:off x="1302388" y="4196024"/>
            <a:ext cx="658613" cy="86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KPMG Bold"/>
                <a:ea typeface="+mn-ea"/>
                <a:cs typeface="+mn-cs"/>
              </a:rPr>
              <a:t>03</a:t>
            </a:r>
          </a:p>
        </p:txBody>
      </p:sp>
      <p:cxnSp>
        <p:nvCxnSpPr>
          <p:cNvPr id="30" name="Straight Connector 29">
            <a:extLst>
              <a:ext uri="{FF2B5EF4-FFF2-40B4-BE49-F238E27FC236}">
                <a16:creationId xmlns:a16="http://schemas.microsoft.com/office/drawing/2014/main" id="{5312B07E-A791-872A-1775-83DB8FA9E628}"/>
              </a:ext>
            </a:extLst>
          </p:cNvPr>
          <p:cNvCxnSpPr>
            <a:cxnSpLocks/>
          </p:cNvCxnSpPr>
          <p:nvPr/>
        </p:nvCxnSpPr>
        <p:spPr>
          <a:xfrm flipV="1">
            <a:off x="1839693" y="2002303"/>
            <a:ext cx="454070" cy="2767"/>
          </a:xfrm>
          <a:prstGeom prst="line">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0C21B84-B416-6856-AA12-935F7533C923}"/>
              </a:ext>
            </a:extLst>
          </p:cNvPr>
          <p:cNvCxnSpPr>
            <a:cxnSpLocks/>
          </p:cNvCxnSpPr>
          <p:nvPr/>
        </p:nvCxnSpPr>
        <p:spPr>
          <a:xfrm>
            <a:off x="2875402" y="3658692"/>
            <a:ext cx="271353" cy="0"/>
          </a:xfrm>
          <a:prstGeom prst="line">
            <a:avLst/>
          </a:prstGeom>
          <a:ln w="12700">
            <a:solidFill>
              <a:srgbClr val="1E49E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BA4D371-7876-EB32-0141-E285AF1389E7}"/>
              </a:ext>
            </a:extLst>
          </p:cNvPr>
          <p:cNvCxnSpPr>
            <a:cxnSpLocks/>
          </p:cNvCxnSpPr>
          <p:nvPr/>
        </p:nvCxnSpPr>
        <p:spPr>
          <a:xfrm>
            <a:off x="1862619" y="5172693"/>
            <a:ext cx="454070" cy="0"/>
          </a:xfrm>
          <a:prstGeom prst="line">
            <a:avLst/>
          </a:prstGeom>
          <a:ln w="12700">
            <a:solidFill>
              <a:srgbClr val="00B8F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961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231D8-60E7-700C-95A0-3A8D0FF2E36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3C0F0AB-F4D4-D207-304B-A5FEF07D350F}"/>
              </a:ext>
            </a:extLst>
          </p:cNvPr>
          <p:cNvSpPr/>
          <p:nvPr>
            <p:custDataLst>
              <p:tags r:id="rId1"/>
            </p:custDataLst>
          </p:nvPr>
        </p:nvSpPr>
        <p:spPr>
          <a:xfrm>
            <a:off x="995363" y="2081212"/>
            <a:ext cx="4281717" cy="17145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r>
              <a:rPr lang="en-US" sz="7200" b="1" dirty="0">
                <a:latin typeface="+mj-lt"/>
              </a:rPr>
              <a:t>Q&amp;A</a:t>
            </a:r>
          </a:p>
        </p:txBody>
      </p:sp>
    </p:spTree>
    <p:extLst>
      <p:ext uri="{BB962C8B-B14F-4D97-AF65-F5344CB8AC3E}">
        <p14:creationId xmlns:p14="http://schemas.microsoft.com/office/powerpoint/2010/main" val="107275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50E58-11DF-164F-6C16-051AE2A14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D06A5-696C-3FE1-7871-643BAA21E0B2}"/>
              </a:ext>
            </a:extLst>
          </p:cNvPr>
          <p:cNvSpPr>
            <a:spLocks noGrp="1"/>
          </p:cNvSpPr>
          <p:nvPr>
            <p:ph type="title"/>
          </p:nvPr>
        </p:nvSpPr>
        <p:spPr/>
        <p:txBody>
          <a:bodyPr/>
          <a:lstStyle/>
          <a:p>
            <a:r>
              <a:rPr lang="en-US" dirty="0">
                <a:solidFill>
                  <a:srgbClr val="00338D"/>
                </a:solidFill>
              </a:rPr>
              <a:t>Measurement Journey</a:t>
            </a:r>
          </a:p>
        </p:txBody>
      </p:sp>
      <p:grpSp>
        <p:nvGrpSpPr>
          <p:cNvPr id="32" name="Group 31">
            <a:extLst>
              <a:ext uri="{FF2B5EF4-FFF2-40B4-BE49-F238E27FC236}">
                <a16:creationId xmlns:a16="http://schemas.microsoft.com/office/drawing/2014/main" id="{E9129AE5-9157-6567-E37F-6D1DDA297E72}"/>
              </a:ext>
            </a:extLst>
          </p:cNvPr>
          <p:cNvGrpSpPr/>
          <p:nvPr/>
        </p:nvGrpSpPr>
        <p:grpSpPr>
          <a:xfrm>
            <a:off x="995363" y="1449593"/>
            <a:ext cx="10204452" cy="4394614"/>
            <a:chOff x="2877255" y="1561157"/>
            <a:chExt cx="7965197" cy="3588172"/>
          </a:xfrm>
        </p:grpSpPr>
        <p:sp>
          <p:nvSpPr>
            <p:cNvPr id="33" name="Freeform 5">
              <a:extLst>
                <a:ext uri="{FF2B5EF4-FFF2-40B4-BE49-F238E27FC236}">
                  <a16:creationId xmlns:a16="http://schemas.microsoft.com/office/drawing/2014/main" id="{B853ED73-CE8C-BF07-40CD-9EF3D21A923A}"/>
                </a:ext>
              </a:extLst>
            </p:cNvPr>
            <p:cNvSpPr>
              <a:spLocks/>
            </p:cNvSpPr>
            <p:nvPr/>
          </p:nvSpPr>
          <p:spPr bwMode="auto">
            <a:xfrm>
              <a:off x="2877255" y="4719078"/>
              <a:ext cx="814215" cy="430251"/>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2">
                <a:lumMod val="50000"/>
              </a:schemeClr>
            </a:solid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a:lnSpc>
                  <a:spcPct val="70000"/>
                </a:lnSpc>
                <a:spcAft>
                  <a:spcPts val="600"/>
                </a:spcAft>
              </a:pPr>
              <a:endParaRPr lang="en-US" sz="4400" dirty="0">
                <a:solidFill>
                  <a:schemeClr val="bg1"/>
                </a:solidFill>
                <a:latin typeface="+mj-lt"/>
              </a:endParaRPr>
            </a:p>
          </p:txBody>
        </p:sp>
        <p:sp>
          <p:nvSpPr>
            <p:cNvPr id="34" name="Rectangle 33">
              <a:extLst>
                <a:ext uri="{FF2B5EF4-FFF2-40B4-BE49-F238E27FC236}">
                  <a16:creationId xmlns:a16="http://schemas.microsoft.com/office/drawing/2014/main" id="{62D5FA42-5B4C-B044-16D3-38C36D686608}"/>
                </a:ext>
              </a:extLst>
            </p:cNvPr>
            <p:cNvSpPr>
              <a:spLocks/>
            </p:cNvSpPr>
            <p:nvPr/>
          </p:nvSpPr>
          <p:spPr bwMode="auto">
            <a:xfrm>
              <a:off x="2877257" y="2739685"/>
              <a:ext cx="3250570" cy="1979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188720" bIns="180000" rtlCol="0" anchor="ctr" anchorCtr="0">
              <a:noAutofit/>
            </a:bodyPr>
            <a:lstStyle/>
            <a:p>
              <a:pPr>
                <a:spcAft>
                  <a:spcPts val="600"/>
                </a:spcAft>
              </a:pPr>
              <a:r>
                <a:rPr lang="en-US" sz="1600" b="1" dirty="0"/>
                <a:t>New to Measurement</a:t>
              </a:r>
            </a:p>
            <a:p>
              <a:pPr marL="173736" indent="-173736">
                <a:spcAft>
                  <a:spcPts val="600"/>
                </a:spcAft>
                <a:buFont typeface="Arial" panose="020B0604020202020204" pitchFamily="34" charset="0"/>
                <a:buChar char="•"/>
              </a:pPr>
              <a:r>
                <a:rPr lang="en-US" sz="1400" dirty="0"/>
                <a:t>Established focus areas</a:t>
              </a:r>
            </a:p>
            <a:p>
              <a:pPr marL="173736" indent="-173736">
                <a:spcAft>
                  <a:spcPts val="600"/>
                </a:spcAft>
                <a:buFont typeface="Arial" panose="020B0604020202020204" pitchFamily="34" charset="0"/>
                <a:buChar char="•"/>
              </a:pPr>
              <a:r>
                <a:rPr lang="en-US" sz="1400" dirty="0"/>
                <a:t>Measuring outputs only </a:t>
              </a:r>
            </a:p>
            <a:p>
              <a:pPr marL="347472" lvl="4" indent="-173736">
                <a:spcAft>
                  <a:spcPts val="600"/>
                </a:spcAft>
                <a:buClr>
                  <a:schemeClr val="bg1"/>
                </a:buClr>
                <a:buFont typeface="Arial" panose="020B0604020202020204" pitchFamily="34" charset="0"/>
                <a:buChar char="-"/>
              </a:pPr>
              <a:r>
                <a:rPr lang="en-US" sz="1400" dirty="0"/>
                <a:t>(i.e. number of volunteer hours, $ donated)</a:t>
              </a:r>
            </a:p>
            <a:p>
              <a:pPr marL="173736" indent="-173736">
                <a:spcAft>
                  <a:spcPts val="600"/>
                </a:spcAft>
                <a:buFont typeface="Arial" panose="020B0604020202020204" pitchFamily="34" charset="0"/>
                <a:buChar char="•"/>
              </a:pPr>
              <a:r>
                <a:rPr lang="en-US" sz="1400" dirty="0"/>
                <a:t>Little to no methodology for</a:t>
              </a:r>
              <a:br>
                <a:rPr lang="en-US" sz="1400" dirty="0"/>
              </a:br>
              <a:r>
                <a:rPr lang="en-US" sz="1400" dirty="0"/>
                <a:t>data-based decision making</a:t>
              </a:r>
            </a:p>
          </p:txBody>
        </p:sp>
        <p:sp>
          <p:nvSpPr>
            <p:cNvPr id="35" name="Rectangle 34">
              <a:extLst>
                <a:ext uri="{FF2B5EF4-FFF2-40B4-BE49-F238E27FC236}">
                  <a16:creationId xmlns:a16="http://schemas.microsoft.com/office/drawing/2014/main" id="{3A144E6E-3573-18F0-7F86-69FFB0D13CFB}"/>
                </a:ext>
              </a:extLst>
            </p:cNvPr>
            <p:cNvSpPr>
              <a:spLocks/>
            </p:cNvSpPr>
            <p:nvPr/>
          </p:nvSpPr>
          <p:spPr bwMode="auto">
            <a:xfrm>
              <a:off x="5306341" y="2326183"/>
              <a:ext cx="3123954" cy="196394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0000" rIns="914400" bIns="180000" rtlCol="0" anchor="ctr" anchorCtr="0">
              <a:noAutofit/>
            </a:bodyPr>
            <a:lstStyle/>
            <a:p>
              <a:pPr>
                <a:spcAft>
                  <a:spcPts val="600"/>
                </a:spcAft>
              </a:pPr>
              <a:r>
                <a:rPr lang="en-US" sz="1600" b="1" dirty="0"/>
                <a:t>Intermediate</a:t>
              </a:r>
            </a:p>
            <a:p>
              <a:pPr marL="173736" indent="-173736">
                <a:spcAft>
                  <a:spcPts val="600"/>
                </a:spcAft>
                <a:buFont typeface="Arial" panose="020B0604020202020204" pitchFamily="34" charset="0"/>
                <a:buChar char="•"/>
              </a:pPr>
              <a:r>
                <a:rPr lang="en-US" sz="1400" dirty="0"/>
                <a:t>Developing strategy</a:t>
              </a:r>
            </a:p>
            <a:p>
              <a:pPr marL="173736" indent="-173736">
                <a:spcAft>
                  <a:spcPts val="600"/>
                </a:spcAft>
                <a:buFont typeface="Arial" panose="020B0604020202020204" pitchFamily="34" charset="0"/>
                <a:buChar char="•"/>
              </a:pPr>
              <a:r>
                <a:rPr lang="en-US" sz="1400" dirty="0"/>
                <a:t>Combo outputs &amp; outcomes </a:t>
              </a:r>
            </a:p>
            <a:p>
              <a:pPr marL="347472" lvl="4" indent="-173736">
                <a:spcAft>
                  <a:spcPts val="600"/>
                </a:spcAft>
                <a:buClr>
                  <a:schemeClr val="bg1"/>
                </a:buClr>
                <a:buFont typeface="Arial" panose="020B0604020202020204" pitchFamily="34" charset="0"/>
                <a:buChar char="-"/>
              </a:pPr>
              <a:r>
                <a:rPr lang="en-US" sz="1400" dirty="0"/>
                <a:t>(i.e. behavior changes, and program sentiments)</a:t>
              </a:r>
            </a:p>
            <a:p>
              <a:pPr marL="173736" indent="-173736">
                <a:spcAft>
                  <a:spcPts val="600"/>
                </a:spcAft>
                <a:buFont typeface="Arial" panose="020B0604020202020204" pitchFamily="34" charset="0"/>
                <a:buChar char="•"/>
              </a:pPr>
              <a:r>
                <a:rPr lang="en-US" sz="1400" dirty="0"/>
                <a:t>Methodology for measurement, not used for decision making</a:t>
              </a:r>
            </a:p>
          </p:txBody>
        </p:sp>
        <p:sp>
          <p:nvSpPr>
            <p:cNvPr id="36" name="AutoShape 13">
              <a:extLst>
                <a:ext uri="{FF2B5EF4-FFF2-40B4-BE49-F238E27FC236}">
                  <a16:creationId xmlns:a16="http://schemas.microsoft.com/office/drawing/2014/main" id="{825D866D-BA8E-BF8F-C8E3-C04B04F43242}"/>
                </a:ext>
              </a:extLst>
            </p:cNvPr>
            <p:cNvSpPr>
              <a:spLocks/>
            </p:cNvSpPr>
            <p:nvPr/>
          </p:nvSpPr>
          <p:spPr bwMode="auto">
            <a:xfrm>
              <a:off x="7608809" y="1561157"/>
              <a:ext cx="3233643" cy="2651319"/>
            </a:xfrm>
            <a:prstGeom prst="rightArrow">
              <a:avLst>
                <a:gd name="adj1" fmla="val 74493"/>
                <a:gd name="adj2" fmla="val 4122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274320" bIns="180000" rtlCol="0" anchor="ctr" anchorCtr="0">
              <a:noAutofit/>
            </a:bodyPr>
            <a:lstStyle/>
            <a:p>
              <a:pPr>
                <a:spcAft>
                  <a:spcPts val="600"/>
                </a:spcAft>
              </a:pPr>
              <a:r>
                <a:rPr lang="en-US" sz="1600" b="1" dirty="0"/>
                <a:t>Advanced</a:t>
              </a:r>
            </a:p>
            <a:p>
              <a:pPr marL="173736" indent="-173736">
                <a:spcAft>
                  <a:spcPts val="600"/>
                </a:spcAft>
                <a:buFont typeface="Arial" panose="020B0604020202020204" pitchFamily="34" charset="0"/>
                <a:buChar char="•"/>
              </a:pPr>
              <a:r>
                <a:rPr lang="en-US" sz="1400" dirty="0"/>
                <a:t>Evolving strategy</a:t>
              </a:r>
            </a:p>
            <a:p>
              <a:pPr marL="173736" indent="-173736">
                <a:spcAft>
                  <a:spcPts val="600"/>
                </a:spcAft>
                <a:buFont typeface="Arial" panose="020B0604020202020204" pitchFamily="34" charset="0"/>
                <a:buChar char="•"/>
              </a:pPr>
              <a:r>
                <a:rPr lang="en-US" sz="1400" dirty="0"/>
                <a:t>Moving toward impact</a:t>
              </a:r>
            </a:p>
            <a:p>
              <a:pPr marL="347472" lvl="4" indent="-173736">
                <a:spcAft>
                  <a:spcPts val="600"/>
                </a:spcAft>
                <a:buClr>
                  <a:schemeClr val="bg1"/>
                </a:buClr>
                <a:buFont typeface="Arial" panose="020B0604020202020204" pitchFamily="34" charset="0"/>
                <a:buChar char="-"/>
              </a:pPr>
              <a:r>
                <a:rPr lang="en-US" sz="1400" dirty="0"/>
                <a:t>(i.e. measurable social change)</a:t>
              </a:r>
            </a:p>
            <a:p>
              <a:pPr marL="173736" indent="-173736">
                <a:spcAft>
                  <a:spcPts val="600"/>
                </a:spcAft>
                <a:buFont typeface="Arial" panose="020B0604020202020204" pitchFamily="34" charset="0"/>
                <a:buChar char="•"/>
              </a:pPr>
              <a:r>
                <a:rPr lang="en-US" sz="1400" dirty="0"/>
                <a:t>Using data to make strategic program decisions</a:t>
              </a:r>
            </a:p>
          </p:txBody>
        </p:sp>
        <p:sp>
          <p:nvSpPr>
            <p:cNvPr id="37" name="Isosceles Triangle 36">
              <a:extLst>
                <a:ext uri="{FF2B5EF4-FFF2-40B4-BE49-F238E27FC236}">
                  <a16:creationId xmlns:a16="http://schemas.microsoft.com/office/drawing/2014/main" id="{0518FAC0-26FC-C8D2-1A80-4224B9385DE6}"/>
                </a:ext>
              </a:extLst>
            </p:cNvPr>
            <p:cNvSpPr/>
            <p:nvPr/>
          </p:nvSpPr>
          <p:spPr>
            <a:xfrm>
              <a:off x="4910017" y="2389220"/>
              <a:ext cx="292178" cy="258784"/>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8" name="Isosceles Triangle 37">
              <a:extLst>
                <a:ext uri="{FF2B5EF4-FFF2-40B4-BE49-F238E27FC236}">
                  <a16:creationId xmlns:a16="http://schemas.microsoft.com/office/drawing/2014/main" id="{6DE58411-63E1-83AB-A20D-A2EA11064D0A}"/>
                </a:ext>
              </a:extLst>
            </p:cNvPr>
            <p:cNvSpPr/>
            <p:nvPr/>
          </p:nvSpPr>
          <p:spPr>
            <a:xfrm>
              <a:off x="7250512" y="1986046"/>
              <a:ext cx="292178" cy="258784"/>
            </a:xfrm>
            <a:prstGeom prst="triangle">
              <a:avLst>
                <a:gd name="adj" fmla="val 100000"/>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 name="Freeform 5">
              <a:extLst>
                <a:ext uri="{FF2B5EF4-FFF2-40B4-BE49-F238E27FC236}">
                  <a16:creationId xmlns:a16="http://schemas.microsoft.com/office/drawing/2014/main" id="{4589E2B4-961F-39AE-9C2C-325DD7B63C0D}"/>
                </a:ext>
              </a:extLst>
            </p:cNvPr>
            <p:cNvSpPr>
              <a:spLocks/>
            </p:cNvSpPr>
            <p:nvPr/>
          </p:nvSpPr>
          <p:spPr bwMode="auto">
            <a:xfrm>
              <a:off x="5296367" y="4288828"/>
              <a:ext cx="828755" cy="430251"/>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2">
                <a:lumMod val="75000"/>
              </a:schemeClr>
            </a:solid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a:lnSpc>
                  <a:spcPct val="70000"/>
                </a:lnSpc>
                <a:spcAft>
                  <a:spcPts val="600"/>
                </a:spcAft>
              </a:pPr>
              <a:endParaRPr lang="en-US" sz="4400" dirty="0">
                <a:solidFill>
                  <a:schemeClr val="bg1"/>
                </a:solidFill>
                <a:latin typeface="+mj-lt"/>
              </a:endParaRPr>
            </a:p>
          </p:txBody>
        </p:sp>
        <p:sp>
          <p:nvSpPr>
            <p:cNvPr id="40" name="Freeform 5">
              <a:extLst>
                <a:ext uri="{FF2B5EF4-FFF2-40B4-BE49-F238E27FC236}">
                  <a16:creationId xmlns:a16="http://schemas.microsoft.com/office/drawing/2014/main" id="{D1D79173-D9BC-D502-1640-C4A5EA2C0449}"/>
                </a:ext>
              </a:extLst>
            </p:cNvPr>
            <p:cNvSpPr>
              <a:spLocks/>
            </p:cNvSpPr>
            <p:nvPr/>
          </p:nvSpPr>
          <p:spPr bwMode="auto">
            <a:xfrm>
              <a:off x="7601539" y="3876624"/>
              <a:ext cx="828755" cy="413503"/>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rgbClr val="00338D"/>
            </a:solid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a:lnSpc>
                  <a:spcPct val="70000"/>
                </a:lnSpc>
                <a:spcAft>
                  <a:spcPts val="600"/>
                </a:spcAft>
              </a:pPr>
              <a:endParaRPr lang="en-US" sz="4400" dirty="0">
                <a:solidFill>
                  <a:schemeClr val="bg1"/>
                </a:solidFill>
                <a:latin typeface="+mj-lt"/>
              </a:endParaRPr>
            </a:p>
          </p:txBody>
        </p:sp>
      </p:grpSp>
    </p:spTree>
    <p:extLst>
      <p:ext uri="{BB962C8B-B14F-4D97-AF65-F5344CB8AC3E}">
        <p14:creationId xmlns:p14="http://schemas.microsoft.com/office/powerpoint/2010/main" val="894380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CF289-D9F1-F5B1-52ED-E4C927F45CF7}"/>
              </a:ext>
            </a:extLst>
          </p:cNvPr>
          <p:cNvSpPr>
            <a:spLocks noGrp="1"/>
          </p:cNvSpPr>
          <p:nvPr>
            <p:ph type="title"/>
          </p:nvPr>
        </p:nvSpPr>
        <p:spPr/>
        <p:txBody>
          <a:bodyPr/>
          <a:lstStyle/>
          <a:p>
            <a:r>
              <a:rPr lang="en-US" dirty="0"/>
              <a:t>Thank You!</a:t>
            </a:r>
          </a:p>
        </p:txBody>
      </p:sp>
      <p:sp>
        <p:nvSpPr>
          <p:cNvPr id="7" name="Rectangle 6">
            <a:extLst>
              <a:ext uri="{FF2B5EF4-FFF2-40B4-BE49-F238E27FC236}">
                <a16:creationId xmlns:a16="http://schemas.microsoft.com/office/drawing/2014/main" id="{F239A61F-3641-440E-3FE2-59EC703AF6EA}"/>
              </a:ext>
            </a:extLst>
          </p:cNvPr>
          <p:cNvSpPr/>
          <p:nvPr/>
        </p:nvSpPr>
        <p:spPr>
          <a:xfrm>
            <a:off x="0" y="2491992"/>
            <a:ext cx="11199813" cy="3384934"/>
          </a:xfrm>
          <a:prstGeom prst="rect">
            <a:avLst/>
          </a:prstGeom>
          <a:solidFill>
            <a:srgbClr val="00338D"/>
          </a:solidFill>
          <a:ln w="127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FFFFFF"/>
              </a:solidFill>
            </a:endParaRPr>
          </a:p>
        </p:txBody>
      </p:sp>
      <p:sp>
        <p:nvSpPr>
          <p:cNvPr id="8" name="Rectangle 7">
            <a:extLst>
              <a:ext uri="{FF2B5EF4-FFF2-40B4-BE49-F238E27FC236}">
                <a16:creationId xmlns:a16="http://schemas.microsoft.com/office/drawing/2014/main" id="{2CF385AD-33E3-20B1-2385-B9FDD555AD2D}"/>
              </a:ext>
            </a:extLst>
          </p:cNvPr>
          <p:cNvSpPr/>
          <p:nvPr/>
        </p:nvSpPr>
        <p:spPr>
          <a:xfrm>
            <a:off x="7152920" y="1416818"/>
            <a:ext cx="2250831" cy="2481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10" name="Rectangle 9">
            <a:extLst>
              <a:ext uri="{FF2B5EF4-FFF2-40B4-BE49-F238E27FC236}">
                <a16:creationId xmlns:a16="http://schemas.microsoft.com/office/drawing/2014/main" id="{07C73DE9-CA86-37B6-7119-9F178CD3F0F6}"/>
              </a:ext>
            </a:extLst>
          </p:cNvPr>
          <p:cNvSpPr/>
          <p:nvPr/>
        </p:nvSpPr>
        <p:spPr>
          <a:xfrm>
            <a:off x="2788249" y="1416818"/>
            <a:ext cx="2250831" cy="2481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11" name="Text Placeholder 4">
            <a:extLst>
              <a:ext uri="{FF2B5EF4-FFF2-40B4-BE49-F238E27FC236}">
                <a16:creationId xmlns:a16="http://schemas.microsoft.com/office/drawing/2014/main" id="{F673C413-E0E0-B6C3-4A0F-1CD646D58143}"/>
              </a:ext>
            </a:extLst>
          </p:cNvPr>
          <p:cNvSpPr txBox="1">
            <a:spLocks/>
          </p:cNvSpPr>
          <p:nvPr/>
        </p:nvSpPr>
        <p:spPr>
          <a:xfrm>
            <a:off x="2788249" y="3981966"/>
            <a:ext cx="2552700" cy="149701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2800" dirty="0">
                <a:solidFill>
                  <a:schemeClr val="bg1"/>
                </a:solidFill>
                <a:latin typeface="+mj-lt"/>
              </a:rPr>
              <a:t>Jennifer Gibbs, </a:t>
            </a:r>
          </a:p>
          <a:p>
            <a:r>
              <a:rPr lang="en-US" sz="1400" dirty="0">
                <a:solidFill>
                  <a:schemeClr val="bg1"/>
                </a:solidFill>
              </a:rPr>
              <a:t>Associate Director, Corporate Impact, KPMG</a:t>
            </a:r>
          </a:p>
        </p:txBody>
      </p:sp>
      <p:sp>
        <p:nvSpPr>
          <p:cNvPr id="12" name="Text Placeholder 5">
            <a:extLst>
              <a:ext uri="{FF2B5EF4-FFF2-40B4-BE49-F238E27FC236}">
                <a16:creationId xmlns:a16="http://schemas.microsoft.com/office/drawing/2014/main" id="{965FBFE5-FA05-4E2A-ABC8-1CF10C99E83B}"/>
              </a:ext>
            </a:extLst>
          </p:cNvPr>
          <p:cNvSpPr txBox="1">
            <a:spLocks/>
          </p:cNvSpPr>
          <p:nvPr/>
        </p:nvSpPr>
        <p:spPr>
          <a:xfrm>
            <a:off x="7152920" y="3981966"/>
            <a:ext cx="2551112" cy="128905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2800" dirty="0">
                <a:solidFill>
                  <a:schemeClr val="bg1"/>
                </a:solidFill>
                <a:latin typeface="+mj-lt"/>
                <a:cs typeface="Arial" panose="020B0604020202020204" pitchFamily="34" charset="0"/>
              </a:rPr>
              <a:t>Nicholas Minar,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Ph.D. Director of Research and Reporting </a:t>
            </a:r>
          </a:p>
          <a:p>
            <a:endParaRPr lang="en-US" sz="1400" dirty="0">
              <a:solidFill>
                <a:schemeClr val="bg1"/>
              </a:solidFill>
            </a:endParaRPr>
          </a:p>
        </p:txBody>
      </p:sp>
      <p:pic>
        <p:nvPicPr>
          <p:cNvPr id="13" name="Picture 12" descr="A person with a beard smiling&#10;&#10;Description automatically generated">
            <a:extLst>
              <a:ext uri="{FF2B5EF4-FFF2-40B4-BE49-F238E27FC236}">
                <a16:creationId xmlns:a16="http://schemas.microsoft.com/office/drawing/2014/main" id="{C16D8A64-86FE-FC2B-5383-1A28B315A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636" y="1521244"/>
            <a:ext cx="2057400" cy="2286000"/>
          </a:xfrm>
          <a:prstGeom prst="rect">
            <a:avLst/>
          </a:prstGeom>
        </p:spPr>
      </p:pic>
      <p:pic>
        <p:nvPicPr>
          <p:cNvPr id="14" name="Picture 13" descr="A person smiling for a picture&#10;&#10;Description automatically generated">
            <a:extLst>
              <a:ext uri="{FF2B5EF4-FFF2-40B4-BE49-F238E27FC236}">
                <a16:creationId xmlns:a16="http://schemas.microsoft.com/office/drawing/2014/main" id="{C3B9F158-CAEB-39E0-082E-623495917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964" y="1514789"/>
            <a:ext cx="2057400" cy="2286000"/>
          </a:xfrm>
          <a:prstGeom prst="rect">
            <a:avLst/>
          </a:prstGeom>
        </p:spPr>
      </p:pic>
      <p:pic>
        <p:nvPicPr>
          <p:cNvPr id="3" name="Picture 2">
            <a:extLst>
              <a:ext uri="{FF2B5EF4-FFF2-40B4-BE49-F238E27FC236}">
                <a16:creationId xmlns:a16="http://schemas.microsoft.com/office/drawing/2014/main" id="{C20F51FD-7424-E390-9FCE-C43C11ECBC7B}"/>
              </a:ext>
            </a:extLst>
          </p:cNvPr>
          <p:cNvPicPr>
            <a:picLocks noChangeAspect="1"/>
          </p:cNvPicPr>
          <p:nvPr/>
        </p:nvPicPr>
        <p:blipFill>
          <a:blip r:embed="rId5"/>
          <a:stretch>
            <a:fillRect/>
          </a:stretch>
        </p:blipFill>
        <p:spPr>
          <a:xfrm>
            <a:off x="975376" y="1811756"/>
            <a:ext cx="1676400" cy="1704975"/>
          </a:xfrm>
          <a:prstGeom prst="rect">
            <a:avLst/>
          </a:prstGeom>
        </p:spPr>
      </p:pic>
      <p:pic>
        <p:nvPicPr>
          <p:cNvPr id="6" name="Picture 5">
            <a:extLst>
              <a:ext uri="{FF2B5EF4-FFF2-40B4-BE49-F238E27FC236}">
                <a16:creationId xmlns:a16="http://schemas.microsoft.com/office/drawing/2014/main" id="{8CD4AC76-0872-8961-7CFC-E8D47B32DA49}"/>
              </a:ext>
            </a:extLst>
          </p:cNvPr>
          <p:cNvPicPr>
            <a:picLocks noChangeAspect="1"/>
          </p:cNvPicPr>
          <p:nvPr/>
        </p:nvPicPr>
        <p:blipFill>
          <a:blip r:embed="rId6"/>
          <a:stretch>
            <a:fillRect/>
          </a:stretch>
        </p:blipFill>
        <p:spPr>
          <a:xfrm>
            <a:off x="9591553" y="1811756"/>
            <a:ext cx="1704975" cy="1666875"/>
          </a:xfrm>
          <a:prstGeom prst="rect">
            <a:avLst/>
          </a:prstGeom>
        </p:spPr>
      </p:pic>
    </p:spTree>
    <p:extLst>
      <p:ext uri="{BB962C8B-B14F-4D97-AF65-F5344CB8AC3E}">
        <p14:creationId xmlns:p14="http://schemas.microsoft.com/office/powerpoint/2010/main" val="424402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E246D411-9D05-3FBE-3741-19C5BFE43A20}"/>
              </a:ext>
            </a:extLst>
          </p:cNvPr>
          <p:cNvSpPr/>
          <p:nvPr/>
        </p:nvSpPr>
        <p:spPr>
          <a:xfrm>
            <a:off x="1121960" y="1864109"/>
            <a:ext cx="9977612" cy="2068911"/>
          </a:xfrm>
          <a:prstGeom prst="roundRect">
            <a:avLst>
              <a:gd name="adj" fmla="val 50000"/>
            </a:avLst>
          </a:prstGeom>
          <a:gradFill flip="none" rotWithShape="1">
            <a:gsLst>
              <a:gs pos="0">
                <a:srgbClr val="00B8F5"/>
              </a:gs>
              <a:gs pos="100000">
                <a:srgbClr val="ACEA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00338D"/>
              </a:solidFill>
            </a:endParaRPr>
          </a:p>
        </p:txBody>
      </p:sp>
      <p:sp>
        <p:nvSpPr>
          <p:cNvPr id="6" name="Title 1">
            <a:extLst>
              <a:ext uri="{FF2B5EF4-FFF2-40B4-BE49-F238E27FC236}">
                <a16:creationId xmlns:a16="http://schemas.microsoft.com/office/drawing/2014/main" id="{023B5310-AB44-2B25-33C3-43555CB432D7}"/>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US" dirty="0">
                <a:solidFill>
                  <a:schemeClr val="bg1"/>
                </a:solidFill>
              </a:rPr>
              <a:t>Objective for Session</a:t>
            </a:r>
          </a:p>
        </p:txBody>
      </p:sp>
      <p:sp>
        <p:nvSpPr>
          <p:cNvPr id="9" name="Text Placeholder 2">
            <a:extLst>
              <a:ext uri="{FF2B5EF4-FFF2-40B4-BE49-F238E27FC236}">
                <a16:creationId xmlns:a16="http://schemas.microsoft.com/office/drawing/2014/main" id="{44D3023D-B03C-252F-DC83-A24614CB1854}"/>
              </a:ext>
            </a:extLst>
          </p:cNvPr>
          <p:cNvSpPr txBox="1">
            <a:spLocks/>
          </p:cNvSpPr>
          <p:nvPr/>
        </p:nvSpPr>
        <p:spPr>
          <a:xfrm>
            <a:off x="1030825" y="4553854"/>
            <a:ext cx="2202613" cy="85680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r>
              <a:rPr lang="en-US" sz="2000" dirty="0"/>
              <a:t>Develop a more focused approach to measurement</a:t>
            </a:r>
          </a:p>
        </p:txBody>
      </p:sp>
      <p:sp>
        <p:nvSpPr>
          <p:cNvPr id="13" name="Text Placeholder 2">
            <a:extLst>
              <a:ext uri="{FF2B5EF4-FFF2-40B4-BE49-F238E27FC236}">
                <a16:creationId xmlns:a16="http://schemas.microsoft.com/office/drawing/2014/main" id="{34C7AB25-DBB2-34E1-18F4-10131F70FAB7}"/>
              </a:ext>
            </a:extLst>
          </p:cNvPr>
          <p:cNvSpPr txBox="1">
            <a:spLocks/>
          </p:cNvSpPr>
          <p:nvPr/>
        </p:nvSpPr>
        <p:spPr>
          <a:xfrm>
            <a:off x="4832803" y="4568462"/>
            <a:ext cx="2401553" cy="85680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r>
              <a:rPr lang="en-US" sz="2000" dirty="0">
                <a:solidFill>
                  <a:schemeClr val="accent1"/>
                </a:solidFill>
              </a:rPr>
              <a:t>How to evaluate community need</a:t>
            </a:r>
          </a:p>
        </p:txBody>
      </p:sp>
      <p:sp>
        <p:nvSpPr>
          <p:cNvPr id="15" name="Text Placeholder 2">
            <a:extLst>
              <a:ext uri="{FF2B5EF4-FFF2-40B4-BE49-F238E27FC236}">
                <a16:creationId xmlns:a16="http://schemas.microsoft.com/office/drawing/2014/main" id="{94F28C98-2049-6EB5-8269-0E4C7A6B68D3}"/>
              </a:ext>
            </a:extLst>
          </p:cNvPr>
          <p:cNvSpPr txBox="1">
            <a:spLocks/>
          </p:cNvSpPr>
          <p:nvPr/>
        </p:nvSpPr>
        <p:spPr>
          <a:xfrm>
            <a:off x="8965406" y="4553854"/>
            <a:ext cx="2202613" cy="85680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r>
              <a:rPr lang="en-US" sz="2000" dirty="0">
                <a:solidFill>
                  <a:srgbClr val="7213EA"/>
                </a:solidFill>
              </a:rPr>
              <a:t>How to improve your decision-making strategy</a:t>
            </a:r>
          </a:p>
        </p:txBody>
      </p:sp>
      <p:grpSp>
        <p:nvGrpSpPr>
          <p:cNvPr id="52" name="Group 51">
            <a:extLst>
              <a:ext uri="{FF2B5EF4-FFF2-40B4-BE49-F238E27FC236}">
                <a16:creationId xmlns:a16="http://schemas.microsoft.com/office/drawing/2014/main" id="{586A2F92-89CB-0A7A-49FD-C1BD1B612370}"/>
              </a:ext>
            </a:extLst>
          </p:cNvPr>
          <p:cNvGrpSpPr/>
          <p:nvPr/>
        </p:nvGrpSpPr>
        <p:grpSpPr>
          <a:xfrm>
            <a:off x="1246360" y="1980296"/>
            <a:ext cx="1828800" cy="1828800"/>
            <a:chOff x="1207723" y="1992757"/>
            <a:chExt cx="1911927" cy="1911927"/>
          </a:xfrm>
        </p:grpSpPr>
        <p:sp>
          <p:nvSpPr>
            <p:cNvPr id="12" name="Oval 11">
              <a:extLst>
                <a:ext uri="{FF2B5EF4-FFF2-40B4-BE49-F238E27FC236}">
                  <a16:creationId xmlns:a16="http://schemas.microsoft.com/office/drawing/2014/main" id="{6A18DEFB-A1BF-CA70-92EB-F56A53D60002}"/>
                </a:ext>
              </a:extLst>
            </p:cNvPr>
            <p:cNvSpPr/>
            <p:nvPr/>
          </p:nvSpPr>
          <p:spPr>
            <a:xfrm>
              <a:off x="1207723" y="1992757"/>
              <a:ext cx="1911927" cy="1911927"/>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nvGrpSpPr>
            <p:cNvPr id="24" name="Graphic 3">
              <a:extLst>
                <a:ext uri="{FF2B5EF4-FFF2-40B4-BE49-F238E27FC236}">
                  <a16:creationId xmlns:a16="http://schemas.microsoft.com/office/drawing/2014/main" id="{2060B116-6BE0-DFED-F429-6A3DE58380FB}"/>
                </a:ext>
              </a:extLst>
            </p:cNvPr>
            <p:cNvGrpSpPr/>
            <p:nvPr/>
          </p:nvGrpSpPr>
          <p:grpSpPr>
            <a:xfrm>
              <a:off x="1610806" y="2319108"/>
              <a:ext cx="1164313" cy="1163811"/>
              <a:chOff x="9648634" y="1913508"/>
              <a:chExt cx="591122" cy="590867"/>
            </a:xfrm>
            <a:noFill/>
          </p:grpSpPr>
          <p:grpSp>
            <p:nvGrpSpPr>
              <p:cNvPr id="25" name="Graphic 3">
                <a:extLst>
                  <a:ext uri="{FF2B5EF4-FFF2-40B4-BE49-F238E27FC236}">
                    <a16:creationId xmlns:a16="http://schemas.microsoft.com/office/drawing/2014/main" id="{45F8362C-61EA-6716-CB5E-95DFAFDD7C8D}"/>
                  </a:ext>
                </a:extLst>
              </p:cNvPr>
              <p:cNvGrpSpPr/>
              <p:nvPr/>
            </p:nvGrpSpPr>
            <p:grpSpPr>
              <a:xfrm>
                <a:off x="9648634" y="1985289"/>
                <a:ext cx="519088" cy="519086"/>
                <a:chOff x="9648634" y="1985289"/>
                <a:chExt cx="519088" cy="519086"/>
              </a:xfrm>
              <a:noFill/>
            </p:grpSpPr>
            <p:sp>
              <p:nvSpPr>
                <p:cNvPr id="30" name="Freeform: Shape 29">
                  <a:extLst>
                    <a:ext uri="{FF2B5EF4-FFF2-40B4-BE49-F238E27FC236}">
                      <a16:creationId xmlns:a16="http://schemas.microsoft.com/office/drawing/2014/main" id="{E20A7A94-7BC7-AC1B-48EB-74A722BDDEE0}"/>
                    </a:ext>
                  </a:extLst>
                </p:cNvPr>
                <p:cNvSpPr/>
                <p:nvPr/>
              </p:nvSpPr>
              <p:spPr>
                <a:xfrm>
                  <a:off x="9648634" y="1985289"/>
                  <a:ext cx="519088" cy="519086"/>
                </a:xfrm>
                <a:custGeom>
                  <a:avLst/>
                  <a:gdLst>
                    <a:gd name="connsiteX0" fmla="*/ 483680 w 519088"/>
                    <a:gd name="connsiteY0" fmla="*/ 128625 h 519086"/>
                    <a:gd name="connsiteX1" fmla="*/ 443040 w 519088"/>
                    <a:gd name="connsiteY1" fmla="*/ 443077 h 519086"/>
                    <a:gd name="connsiteX2" fmla="*/ 76009 w 519088"/>
                    <a:gd name="connsiteY2" fmla="*/ 443077 h 519086"/>
                    <a:gd name="connsiteX3" fmla="*/ 76009 w 519088"/>
                    <a:gd name="connsiteY3" fmla="*/ 76047 h 519086"/>
                    <a:gd name="connsiteX4" fmla="*/ 383477 w 519088"/>
                    <a:gd name="connsiteY4" fmla="*/ 31470 h 519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88" h="519086">
                      <a:moveTo>
                        <a:pt x="483680" y="128625"/>
                      </a:moveTo>
                      <a:cubicBezTo>
                        <a:pt x="541846" y="228066"/>
                        <a:pt x="528384" y="357860"/>
                        <a:pt x="443040" y="443077"/>
                      </a:cubicBezTo>
                      <a:cubicBezTo>
                        <a:pt x="341694" y="544423"/>
                        <a:pt x="177356" y="544423"/>
                        <a:pt x="76009" y="443077"/>
                      </a:cubicBezTo>
                      <a:cubicBezTo>
                        <a:pt x="-25336" y="341731"/>
                        <a:pt x="-25336" y="177393"/>
                        <a:pt x="76009" y="76047"/>
                      </a:cubicBezTo>
                      <a:cubicBezTo>
                        <a:pt x="159322" y="-7265"/>
                        <a:pt x="285052" y="-22124"/>
                        <a:pt x="383477" y="31470"/>
                      </a:cubicBezTo>
                    </a:path>
                  </a:pathLst>
                </a:custGeom>
                <a:noFill/>
                <a:ln w="25400" cap="rnd">
                  <a:solidFill>
                    <a:schemeClr val="bg1"/>
                  </a:solidFill>
                  <a:prstDash val="solid"/>
                  <a:round/>
                </a:ln>
              </p:spPr>
              <p:txBody>
                <a:bodyPr rtlCol="0" anchor="ctr"/>
                <a:lstStyle/>
                <a:p>
                  <a:endParaRPr lang="en-US" dirty="0"/>
                </a:p>
              </p:txBody>
            </p:sp>
            <p:sp>
              <p:nvSpPr>
                <p:cNvPr id="31" name="Freeform: Shape 30">
                  <a:extLst>
                    <a:ext uri="{FF2B5EF4-FFF2-40B4-BE49-F238E27FC236}">
                      <a16:creationId xmlns:a16="http://schemas.microsoft.com/office/drawing/2014/main" id="{DF41D87C-F009-1E24-27DF-4C7F120966CA}"/>
                    </a:ext>
                  </a:extLst>
                </p:cNvPr>
                <p:cNvSpPr/>
                <p:nvPr/>
              </p:nvSpPr>
              <p:spPr>
                <a:xfrm>
                  <a:off x="9739122" y="2076185"/>
                  <a:ext cx="337933" cy="337830"/>
                </a:xfrm>
                <a:custGeom>
                  <a:avLst/>
                  <a:gdLst>
                    <a:gd name="connsiteX0" fmla="*/ 308991 w 337933"/>
                    <a:gd name="connsiteY0" fmla="*/ 75448 h 337830"/>
                    <a:gd name="connsiteX1" fmla="*/ 288671 w 337933"/>
                    <a:gd name="connsiteY1" fmla="*/ 288300 h 337830"/>
                    <a:gd name="connsiteX2" fmla="*/ 49530 w 337933"/>
                    <a:gd name="connsiteY2" fmla="*/ 288300 h 337830"/>
                    <a:gd name="connsiteX3" fmla="*/ 49530 w 337933"/>
                    <a:gd name="connsiteY3" fmla="*/ 49160 h 337830"/>
                    <a:gd name="connsiteX4" fmla="*/ 258953 w 337933"/>
                    <a:gd name="connsiteY4" fmla="*/ 26807 h 337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33" h="337830">
                      <a:moveTo>
                        <a:pt x="308991" y="75448"/>
                      </a:moveTo>
                      <a:cubicBezTo>
                        <a:pt x="353441" y="140472"/>
                        <a:pt x="346710" y="230388"/>
                        <a:pt x="288671" y="288300"/>
                      </a:cubicBezTo>
                      <a:cubicBezTo>
                        <a:pt x="222631" y="354341"/>
                        <a:pt x="115570" y="354341"/>
                        <a:pt x="49530" y="288300"/>
                      </a:cubicBezTo>
                      <a:cubicBezTo>
                        <a:pt x="-16510" y="222260"/>
                        <a:pt x="-16510" y="115199"/>
                        <a:pt x="49530" y="49160"/>
                      </a:cubicBezTo>
                      <a:cubicBezTo>
                        <a:pt x="106553" y="-7864"/>
                        <a:pt x="194310" y="-15230"/>
                        <a:pt x="258953" y="26807"/>
                      </a:cubicBezTo>
                    </a:path>
                  </a:pathLst>
                </a:custGeom>
                <a:noFill/>
                <a:ln w="25400" cap="rnd">
                  <a:solidFill>
                    <a:schemeClr val="bg1"/>
                  </a:solidFill>
                  <a:prstDash val="solid"/>
                  <a:round/>
                </a:ln>
              </p:spPr>
              <p:txBody>
                <a:bodyPr rtlCol="0" anchor="ctr"/>
                <a:lstStyle/>
                <a:p>
                  <a:endParaRPr lang="en-US" dirty="0"/>
                </a:p>
              </p:txBody>
            </p:sp>
            <p:sp>
              <p:nvSpPr>
                <p:cNvPr id="32" name="Freeform: Shape 31">
                  <a:extLst>
                    <a:ext uri="{FF2B5EF4-FFF2-40B4-BE49-F238E27FC236}">
                      <a16:creationId xmlns:a16="http://schemas.microsoft.com/office/drawing/2014/main" id="{1B49B508-F8B4-0DD6-64AF-89571AA7C89D}"/>
                    </a:ext>
                  </a:extLst>
                </p:cNvPr>
                <p:cNvSpPr/>
                <p:nvPr/>
              </p:nvSpPr>
              <p:spPr>
                <a:xfrm>
                  <a:off x="9829482" y="2166175"/>
                  <a:ext cx="157479" cy="157479"/>
                </a:xfrm>
                <a:custGeom>
                  <a:avLst/>
                  <a:gdLst>
                    <a:gd name="connsiteX0" fmla="*/ 134430 w 157479"/>
                    <a:gd name="connsiteY0" fmla="*/ 134429 h 157479"/>
                    <a:gd name="connsiteX1" fmla="*/ 23050 w 157479"/>
                    <a:gd name="connsiteY1" fmla="*/ 134429 h 157479"/>
                    <a:gd name="connsiteX2" fmla="*/ 23050 w 157479"/>
                    <a:gd name="connsiteY2" fmla="*/ 23050 h 157479"/>
                    <a:gd name="connsiteX3" fmla="*/ 134430 w 157479"/>
                    <a:gd name="connsiteY3" fmla="*/ 23050 h 157479"/>
                    <a:gd name="connsiteX4" fmla="*/ 134430 w 157479"/>
                    <a:gd name="connsiteY4" fmla="*/ 134429 h 15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79" h="157479">
                      <a:moveTo>
                        <a:pt x="134430" y="134429"/>
                      </a:moveTo>
                      <a:cubicBezTo>
                        <a:pt x="103696" y="165164"/>
                        <a:pt x="53785" y="165164"/>
                        <a:pt x="23050" y="134429"/>
                      </a:cubicBezTo>
                      <a:cubicBezTo>
                        <a:pt x="-7683" y="103695"/>
                        <a:pt x="-7683" y="53784"/>
                        <a:pt x="23050" y="23050"/>
                      </a:cubicBezTo>
                      <a:cubicBezTo>
                        <a:pt x="53785" y="-7683"/>
                        <a:pt x="103696" y="-7683"/>
                        <a:pt x="134430" y="23050"/>
                      </a:cubicBezTo>
                      <a:cubicBezTo>
                        <a:pt x="165163" y="53784"/>
                        <a:pt x="165163" y="103695"/>
                        <a:pt x="134430" y="134429"/>
                      </a:cubicBezTo>
                      <a:close/>
                    </a:path>
                  </a:pathLst>
                </a:custGeom>
                <a:noFill/>
                <a:ln w="25400" cap="rnd">
                  <a:solidFill>
                    <a:schemeClr val="bg1"/>
                  </a:solidFill>
                  <a:prstDash val="solid"/>
                  <a:round/>
                </a:ln>
              </p:spPr>
              <p:txBody>
                <a:bodyPr rtlCol="0" anchor="ctr"/>
                <a:lstStyle/>
                <a:p>
                  <a:endParaRPr lang="en-US" dirty="0"/>
                </a:p>
              </p:txBody>
            </p:sp>
          </p:grpSp>
          <p:sp>
            <p:nvSpPr>
              <p:cNvPr id="26" name="Freeform: Shape 25">
                <a:extLst>
                  <a:ext uri="{FF2B5EF4-FFF2-40B4-BE49-F238E27FC236}">
                    <a16:creationId xmlns:a16="http://schemas.microsoft.com/office/drawing/2014/main" id="{60F6FA97-8CB1-04A4-1C63-45899561A2BE}"/>
                  </a:ext>
                </a:extLst>
              </p:cNvPr>
              <p:cNvSpPr/>
              <p:nvPr/>
            </p:nvSpPr>
            <p:spPr>
              <a:xfrm>
                <a:off x="9908286" y="2090547"/>
                <a:ext cx="154432" cy="154431"/>
              </a:xfrm>
              <a:custGeom>
                <a:avLst/>
                <a:gdLst>
                  <a:gd name="connsiteX0" fmla="*/ 154432 w 154432"/>
                  <a:gd name="connsiteY0" fmla="*/ 0 h 154431"/>
                  <a:gd name="connsiteX1" fmla="*/ 0 w 154432"/>
                  <a:gd name="connsiteY1" fmla="*/ 154432 h 154431"/>
                </a:gdLst>
                <a:ahLst/>
                <a:cxnLst>
                  <a:cxn ang="0">
                    <a:pos x="connsiteX0" y="connsiteY0"/>
                  </a:cxn>
                  <a:cxn ang="0">
                    <a:pos x="connsiteX1" y="connsiteY1"/>
                  </a:cxn>
                </a:cxnLst>
                <a:rect l="l" t="t" r="r" b="b"/>
                <a:pathLst>
                  <a:path w="154432" h="154431">
                    <a:moveTo>
                      <a:pt x="154432" y="0"/>
                    </a:moveTo>
                    <a:lnTo>
                      <a:pt x="0" y="154432"/>
                    </a:lnTo>
                  </a:path>
                </a:pathLst>
              </a:custGeom>
              <a:ln w="25400" cap="rnd">
                <a:solidFill>
                  <a:schemeClr val="bg1"/>
                </a:solidFill>
                <a:prstDash val="solid"/>
                <a:round/>
              </a:ln>
            </p:spPr>
            <p:txBody>
              <a:bodyPr rtlCol="0" anchor="ctr"/>
              <a:lstStyle/>
              <a:p>
                <a:endParaRPr lang="en-US" dirty="0"/>
              </a:p>
            </p:txBody>
          </p:sp>
          <p:sp>
            <p:nvSpPr>
              <p:cNvPr id="27" name="Freeform: Shape 26">
                <a:extLst>
                  <a:ext uri="{FF2B5EF4-FFF2-40B4-BE49-F238E27FC236}">
                    <a16:creationId xmlns:a16="http://schemas.microsoft.com/office/drawing/2014/main" id="{735FAB8B-C193-50AD-42EF-D9CC5EEF0D30}"/>
                  </a:ext>
                </a:extLst>
              </p:cNvPr>
              <p:cNvSpPr/>
              <p:nvPr/>
            </p:nvSpPr>
            <p:spPr>
              <a:xfrm>
                <a:off x="10062718" y="1913508"/>
                <a:ext cx="177038" cy="177038"/>
              </a:xfrm>
              <a:custGeom>
                <a:avLst/>
                <a:gdLst>
                  <a:gd name="connsiteX0" fmla="*/ 96012 w 177038"/>
                  <a:gd name="connsiteY0" fmla="*/ 0 h 177038"/>
                  <a:gd name="connsiteX1" fmla="*/ 96012 w 177038"/>
                  <a:gd name="connsiteY1" fmla="*/ 81026 h 177038"/>
                  <a:gd name="connsiteX2" fmla="*/ 177038 w 177038"/>
                  <a:gd name="connsiteY2" fmla="*/ 81026 h 177038"/>
                  <a:gd name="connsiteX3" fmla="*/ 81025 w 177038"/>
                  <a:gd name="connsiteY3" fmla="*/ 177038 h 177038"/>
                  <a:gd name="connsiteX4" fmla="*/ 0 w 177038"/>
                  <a:gd name="connsiteY4" fmla="*/ 177038 h 177038"/>
                  <a:gd name="connsiteX5" fmla="*/ 0 w 177038"/>
                  <a:gd name="connsiteY5" fmla="*/ 96012 h 177038"/>
                  <a:gd name="connsiteX6" fmla="*/ 96012 w 177038"/>
                  <a:gd name="connsiteY6" fmla="*/ 0 h 177038"/>
                  <a:gd name="connsiteX7" fmla="*/ 177038 w 177038"/>
                  <a:gd name="connsiteY7" fmla="*/ 81026 h 177038"/>
                  <a:gd name="connsiteX8" fmla="*/ 177038 w 177038"/>
                  <a:gd name="connsiteY8" fmla="*/ 81026 h 17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38" h="177038">
                    <a:moveTo>
                      <a:pt x="96012" y="0"/>
                    </a:moveTo>
                    <a:lnTo>
                      <a:pt x="96012" y="81026"/>
                    </a:lnTo>
                    <a:lnTo>
                      <a:pt x="177038" y="81026"/>
                    </a:lnTo>
                    <a:lnTo>
                      <a:pt x="81025" y="177038"/>
                    </a:lnTo>
                    <a:lnTo>
                      <a:pt x="0" y="177038"/>
                    </a:lnTo>
                    <a:lnTo>
                      <a:pt x="0" y="96012"/>
                    </a:lnTo>
                    <a:lnTo>
                      <a:pt x="96012" y="0"/>
                    </a:lnTo>
                    <a:moveTo>
                      <a:pt x="177038" y="81026"/>
                    </a:moveTo>
                    <a:lnTo>
                      <a:pt x="177038" y="81026"/>
                    </a:lnTo>
                  </a:path>
                </a:pathLst>
              </a:custGeom>
              <a:noFill/>
              <a:ln w="25400" cap="rnd">
                <a:solidFill>
                  <a:schemeClr val="bg1"/>
                </a:solidFill>
                <a:prstDash val="solid"/>
                <a:round/>
              </a:ln>
            </p:spPr>
            <p:txBody>
              <a:bodyPr rtlCol="0" anchor="ctr"/>
              <a:lstStyle/>
              <a:p>
                <a:endParaRPr lang="en-US" dirty="0"/>
              </a:p>
            </p:txBody>
          </p:sp>
          <p:sp>
            <p:nvSpPr>
              <p:cNvPr id="28" name="Freeform: Shape 27">
                <a:extLst>
                  <a:ext uri="{FF2B5EF4-FFF2-40B4-BE49-F238E27FC236}">
                    <a16:creationId xmlns:a16="http://schemas.microsoft.com/office/drawing/2014/main" id="{E17F7B05-ACDE-F6E3-909C-F53D937F053A}"/>
                  </a:ext>
                </a:extLst>
              </p:cNvPr>
              <p:cNvSpPr/>
              <p:nvPr/>
            </p:nvSpPr>
            <p:spPr>
              <a:xfrm>
                <a:off x="10062718" y="1913508"/>
                <a:ext cx="177038" cy="177038"/>
              </a:xfrm>
              <a:custGeom>
                <a:avLst/>
                <a:gdLst>
                  <a:gd name="connsiteX0" fmla="*/ 96012 w 177038"/>
                  <a:gd name="connsiteY0" fmla="*/ 0 h 177038"/>
                  <a:gd name="connsiteX1" fmla="*/ 96012 w 177038"/>
                  <a:gd name="connsiteY1" fmla="*/ 81026 h 177038"/>
                  <a:gd name="connsiteX2" fmla="*/ 177038 w 177038"/>
                  <a:gd name="connsiteY2" fmla="*/ 81026 h 177038"/>
                  <a:gd name="connsiteX3" fmla="*/ 81025 w 177038"/>
                  <a:gd name="connsiteY3" fmla="*/ 177038 h 177038"/>
                  <a:gd name="connsiteX4" fmla="*/ 0 w 177038"/>
                  <a:gd name="connsiteY4" fmla="*/ 177038 h 177038"/>
                  <a:gd name="connsiteX5" fmla="*/ 0 w 177038"/>
                  <a:gd name="connsiteY5" fmla="*/ 95885 h 177038"/>
                  <a:gd name="connsiteX6" fmla="*/ 96012 w 177038"/>
                  <a:gd name="connsiteY6" fmla="*/ 0 h 17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38" h="177038">
                    <a:moveTo>
                      <a:pt x="96012" y="0"/>
                    </a:moveTo>
                    <a:lnTo>
                      <a:pt x="96012" y="81026"/>
                    </a:lnTo>
                    <a:lnTo>
                      <a:pt x="177038" y="81026"/>
                    </a:lnTo>
                    <a:lnTo>
                      <a:pt x="81025" y="177038"/>
                    </a:lnTo>
                    <a:lnTo>
                      <a:pt x="0" y="177038"/>
                    </a:lnTo>
                    <a:lnTo>
                      <a:pt x="0" y="95885"/>
                    </a:lnTo>
                    <a:lnTo>
                      <a:pt x="96012" y="0"/>
                    </a:lnTo>
                    <a:close/>
                  </a:path>
                </a:pathLst>
              </a:custGeom>
              <a:noFill/>
              <a:ln w="25400" cap="rnd">
                <a:solidFill>
                  <a:schemeClr val="bg1"/>
                </a:solidFill>
                <a:prstDash val="solid"/>
                <a:round/>
              </a:ln>
            </p:spPr>
            <p:txBody>
              <a:bodyPr rtlCol="0" anchor="ctr"/>
              <a:lstStyle/>
              <a:p>
                <a:endParaRPr lang="en-US" dirty="0"/>
              </a:p>
            </p:txBody>
          </p:sp>
          <p:sp>
            <p:nvSpPr>
              <p:cNvPr id="29" name="Freeform: Shape 28">
                <a:extLst>
                  <a:ext uri="{FF2B5EF4-FFF2-40B4-BE49-F238E27FC236}">
                    <a16:creationId xmlns:a16="http://schemas.microsoft.com/office/drawing/2014/main" id="{8A67A0DD-9776-1549-02D7-5AA0C8B971F5}"/>
                  </a:ext>
                </a:extLst>
              </p:cNvPr>
              <p:cNvSpPr/>
              <p:nvPr/>
            </p:nvSpPr>
            <p:spPr>
              <a:xfrm>
                <a:off x="9908286" y="2090547"/>
                <a:ext cx="154432" cy="154431"/>
              </a:xfrm>
              <a:custGeom>
                <a:avLst/>
                <a:gdLst>
                  <a:gd name="connsiteX0" fmla="*/ 154432 w 154432"/>
                  <a:gd name="connsiteY0" fmla="*/ 0 h 154431"/>
                  <a:gd name="connsiteX1" fmla="*/ 0 w 154432"/>
                  <a:gd name="connsiteY1" fmla="*/ 154432 h 154431"/>
                </a:gdLst>
                <a:ahLst/>
                <a:cxnLst>
                  <a:cxn ang="0">
                    <a:pos x="connsiteX0" y="connsiteY0"/>
                  </a:cxn>
                  <a:cxn ang="0">
                    <a:pos x="connsiteX1" y="connsiteY1"/>
                  </a:cxn>
                </a:cxnLst>
                <a:rect l="l" t="t" r="r" b="b"/>
                <a:pathLst>
                  <a:path w="154432" h="154431">
                    <a:moveTo>
                      <a:pt x="154432" y="0"/>
                    </a:moveTo>
                    <a:lnTo>
                      <a:pt x="0" y="154432"/>
                    </a:lnTo>
                  </a:path>
                </a:pathLst>
              </a:custGeom>
              <a:ln w="25400" cap="rnd">
                <a:solidFill>
                  <a:schemeClr val="bg1"/>
                </a:solidFill>
                <a:prstDash val="solid"/>
                <a:round/>
              </a:ln>
            </p:spPr>
            <p:txBody>
              <a:bodyPr rtlCol="0" anchor="ctr"/>
              <a:lstStyle/>
              <a:p>
                <a:endParaRPr lang="en-US" dirty="0"/>
              </a:p>
            </p:txBody>
          </p:sp>
        </p:grpSp>
      </p:grpSp>
      <p:grpSp>
        <p:nvGrpSpPr>
          <p:cNvPr id="51" name="Group 50">
            <a:extLst>
              <a:ext uri="{FF2B5EF4-FFF2-40B4-BE49-F238E27FC236}">
                <a16:creationId xmlns:a16="http://schemas.microsoft.com/office/drawing/2014/main" id="{CD7F158D-CCE8-6F1C-33D2-1F28E5841265}"/>
              </a:ext>
            </a:extLst>
          </p:cNvPr>
          <p:cNvGrpSpPr/>
          <p:nvPr/>
        </p:nvGrpSpPr>
        <p:grpSpPr>
          <a:xfrm>
            <a:off x="5119179" y="1980296"/>
            <a:ext cx="1828800" cy="1828800"/>
            <a:chOff x="4914105" y="1897160"/>
            <a:chExt cx="2103120" cy="2103120"/>
          </a:xfrm>
        </p:grpSpPr>
        <p:sp>
          <p:nvSpPr>
            <p:cNvPr id="14" name="Oval 13">
              <a:extLst>
                <a:ext uri="{FF2B5EF4-FFF2-40B4-BE49-F238E27FC236}">
                  <a16:creationId xmlns:a16="http://schemas.microsoft.com/office/drawing/2014/main" id="{0EE7DC5A-A1DB-41AB-8583-98A763CB6232}"/>
                </a:ext>
              </a:extLst>
            </p:cNvPr>
            <p:cNvSpPr/>
            <p:nvPr/>
          </p:nvSpPr>
          <p:spPr>
            <a:xfrm>
              <a:off x="4914105" y="1897160"/>
              <a:ext cx="2103120" cy="2103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nvGrpSpPr>
            <p:cNvPr id="33" name="Graphic 3">
              <a:extLst>
                <a:ext uri="{FF2B5EF4-FFF2-40B4-BE49-F238E27FC236}">
                  <a16:creationId xmlns:a16="http://schemas.microsoft.com/office/drawing/2014/main" id="{77A80CB8-75C1-A34A-B26A-CFB3617D3D69}"/>
                </a:ext>
              </a:extLst>
            </p:cNvPr>
            <p:cNvGrpSpPr/>
            <p:nvPr/>
          </p:nvGrpSpPr>
          <p:grpSpPr>
            <a:xfrm>
              <a:off x="5474396" y="2460493"/>
              <a:ext cx="982537" cy="952746"/>
              <a:chOff x="10736326" y="3032125"/>
              <a:chExt cx="653415" cy="633603"/>
            </a:xfrm>
            <a:noFill/>
          </p:grpSpPr>
          <p:sp>
            <p:nvSpPr>
              <p:cNvPr id="34" name="Freeform: Shape 33">
                <a:extLst>
                  <a:ext uri="{FF2B5EF4-FFF2-40B4-BE49-F238E27FC236}">
                    <a16:creationId xmlns:a16="http://schemas.microsoft.com/office/drawing/2014/main" id="{DBD79440-9D7D-A16C-0DBC-741480ABEC10}"/>
                  </a:ext>
                </a:extLst>
              </p:cNvPr>
              <p:cNvSpPr/>
              <p:nvPr/>
            </p:nvSpPr>
            <p:spPr>
              <a:xfrm>
                <a:off x="11171301" y="3448303"/>
                <a:ext cx="218440" cy="217424"/>
              </a:xfrm>
              <a:custGeom>
                <a:avLst/>
                <a:gdLst>
                  <a:gd name="connsiteX0" fmla="*/ 218440 w 218440"/>
                  <a:gd name="connsiteY0" fmla="*/ 156210 h 217424"/>
                  <a:gd name="connsiteX1" fmla="*/ 157226 w 218440"/>
                  <a:gd name="connsiteY1" fmla="*/ 217424 h 217424"/>
                  <a:gd name="connsiteX2" fmla="*/ 0 w 218440"/>
                  <a:gd name="connsiteY2" fmla="*/ 60198 h 217424"/>
                  <a:gd name="connsiteX3" fmla="*/ 62230 w 218440"/>
                  <a:gd name="connsiteY3" fmla="*/ 0 h 217424"/>
                  <a:gd name="connsiteX4" fmla="*/ 218440 w 218440"/>
                  <a:gd name="connsiteY4" fmla="*/ 156210 h 217424"/>
                  <a:gd name="connsiteX5" fmla="*/ 218440 w 218440"/>
                  <a:gd name="connsiteY5" fmla="*/ 156210 h 21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440" h="217424">
                    <a:moveTo>
                      <a:pt x="218440" y="156210"/>
                    </a:moveTo>
                    <a:lnTo>
                      <a:pt x="157226" y="217424"/>
                    </a:lnTo>
                    <a:lnTo>
                      <a:pt x="0" y="60198"/>
                    </a:lnTo>
                    <a:lnTo>
                      <a:pt x="62230" y="0"/>
                    </a:lnTo>
                    <a:lnTo>
                      <a:pt x="218440" y="156210"/>
                    </a:lnTo>
                    <a:lnTo>
                      <a:pt x="218440" y="156210"/>
                    </a:lnTo>
                    <a:close/>
                  </a:path>
                </a:pathLst>
              </a:custGeom>
              <a:noFill/>
              <a:ln w="25400" cap="rnd">
                <a:solidFill>
                  <a:schemeClr val="bg1"/>
                </a:solidFill>
                <a:prstDash val="solid"/>
                <a:round/>
              </a:ln>
            </p:spPr>
            <p:txBody>
              <a:bodyPr rtlCol="0" anchor="ctr"/>
              <a:lstStyle/>
              <a:p>
                <a:endParaRPr lang="en-US" dirty="0"/>
              </a:p>
            </p:txBody>
          </p:sp>
          <p:sp>
            <p:nvSpPr>
              <p:cNvPr id="35" name="Freeform: Shape 34">
                <a:extLst>
                  <a:ext uri="{FF2B5EF4-FFF2-40B4-BE49-F238E27FC236}">
                    <a16:creationId xmlns:a16="http://schemas.microsoft.com/office/drawing/2014/main" id="{832DB103-0F71-C596-C32F-37C92D502397}"/>
                  </a:ext>
                </a:extLst>
              </p:cNvPr>
              <p:cNvSpPr/>
              <p:nvPr/>
            </p:nvSpPr>
            <p:spPr>
              <a:xfrm>
                <a:off x="10756010" y="3032125"/>
                <a:ext cx="520954" cy="513460"/>
              </a:xfrm>
              <a:custGeom>
                <a:avLst/>
                <a:gdLst>
                  <a:gd name="connsiteX0" fmla="*/ 0 w 520954"/>
                  <a:gd name="connsiteY0" fmla="*/ 260477 h 513460"/>
                  <a:gd name="connsiteX1" fmla="*/ 260477 w 520954"/>
                  <a:gd name="connsiteY1" fmla="*/ 0 h 513460"/>
                  <a:gd name="connsiteX2" fmla="*/ 520954 w 520954"/>
                  <a:gd name="connsiteY2" fmla="*/ 260477 h 513460"/>
                  <a:gd name="connsiteX3" fmla="*/ 322707 w 520954"/>
                  <a:gd name="connsiteY3" fmla="*/ 513461 h 513460"/>
                </a:gdLst>
                <a:ahLst/>
                <a:cxnLst>
                  <a:cxn ang="0">
                    <a:pos x="connsiteX0" y="connsiteY0"/>
                  </a:cxn>
                  <a:cxn ang="0">
                    <a:pos x="connsiteX1" y="connsiteY1"/>
                  </a:cxn>
                  <a:cxn ang="0">
                    <a:pos x="connsiteX2" y="connsiteY2"/>
                  </a:cxn>
                  <a:cxn ang="0">
                    <a:pos x="connsiteX3" y="connsiteY3"/>
                  </a:cxn>
                </a:cxnLst>
                <a:rect l="l" t="t" r="r" b="b"/>
                <a:pathLst>
                  <a:path w="520954" h="513460">
                    <a:moveTo>
                      <a:pt x="0" y="260477"/>
                    </a:moveTo>
                    <a:cubicBezTo>
                      <a:pt x="0" y="116586"/>
                      <a:pt x="116586" y="0"/>
                      <a:pt x="260477" y="0"/>
                    </a:cubicBezTo>
                    <a:cubicBezTo>
                      <a:pt x="404368" y="0"/>
                      <a:pt x="520954" y="116586"/>
                      <a:pt x="520954" y="260477"/>
                    </a:cubicBezTo>
                    <a:cubicBezTo>
                      <a:pt x="520954" y="382905"/>
                      <a:pt x="436499" y="485521"/>
                      <a:pt x="322707" y="513461"/>
                    </a:cubicBezTo>
                  </a:path>
                </a:pathLst>
              </a:custGeom>
              <a:noFill/>
              <a:ln w="25400" cap="rnd">
                <a:solidFill>
                  <a:schemeClr val="bg1"/>
                </a:solidFill>
                <a:prstDash val="solid"/>
                <a:round/>
              </a:ln>
            </p:spPr>
            <p:txBody>
              <a:bodyPr rtlCol="0" anchor="ctr"/>
              <a:lstStyle/>
              <a:p>
                <a:endParaRPr lang="en-US" dirty="0"/>
              </a:p>
            </p:txBody>
          </p:sp>
          <p:sp>
            <p:nvSpPr>
              <p:cNvPr id="36" name="Freeform: Shape 35">
                <a:extLst>
                  <a:ext uri="{FF2B5EF4-FFF2-40B4-BE49-F238E27FC236}">
                    <a16:creationId xmlns:a16="http://schemas.microsoft.com/office/drawing/2014/main" id="{52E7237F-8447-88D4-BEBA-2C80FA4062A3}"/>
                  </a:ext>
                </a:extLst>
              </p:cNvPr>
              <p:cNvSpPr/>
              <p:nvPr/>
            </p:nvSpPr>
            <p:spPr>
              <a:xfrm>
                <a:off x="11013820" y="3083305"/>
                <a:ext cx="211328" cy="211328"/>
              </a:xfrm>
              <a:custGeom>
                <a:avLst/>
                <a:gdLst>
                  <a:gd name="connsiteX0" fmla="*/ 0 w 211328"/>
                  <a:gd name="connsiteY0" fmla="*/ 0 h 211328"/>
                  <a:gd name="connsiteX1" fmla="*/ 211328 w 211328"/>
                  <a:gd name="connsiteY1" fmla="*/ 211328 h 211328"/>
                </a:gdLst>
                <a:ahLst/>
                <a:cxnLst>
                  <a:cxn ang="0">
                    <a:pos x="connsiteX0" y="connsiteY0"/>
                  </a:cxn>
                  <a:cxn ang="0">
                    <a:pos x="connsiteX1" y="connsiteY1"/>
                  </a:cxn>
                </a:cxnLst>
                <a:rect l="l" t="t" r="r" b="b"/>
                <a:pathLst>
                  <a:path w="211328" h="211328">
                    <a:moveTo>
                      <a:pt x="0" y="0"/>
                    </a:moveTo>
                    <a:cubicBezTo>
                      <a:pt x="116713" y="0"/>
                      <a:pt x="211328" y="94615"/>
                      <a:pt x="211328" y="211328"/>
                    </a:cubicBezTo>
                  </a:path>
                </a:pathLst>
              </a:custGeom>
              <a:noFill/>
              <a:ln w="25400" cap="rnd">
                <a:solidFill>
                  <a:schemeClr val="bg1"/>
                </a:solidFill>
                <a:prstDash val="solid"/>
                <a:round/>
              </a:ln>
            </p:spPr>
            <p:txBody>
              <a:bodyPr rtlCol="0" anchor="ctr"/>
              <a:lstStyle/>
              <a:p>
                <a:endParaRPr lang="en-US" dirty="0"/>
              </a:p>
            </p:txBody>
          </p:sp>
          <p:sp>
            <p:nvSpPr>
              <p:cNvPr id="37" name="Freeform: Shape 36">
                <a:extLst>
                  <a:ext uri="{FF2B5EF4-FFF2-40B4-BE49-F238E27FC236}">
                    <a16:creationId xmlns:a16="http://schemas.microsoft.com/office/drawing/2014/main" id="{F7CB213E-E5E0-F406-AABB-5C6E96D14D54}"/>
                  </a:ext>
                </a:extLst>
              </p:cNvPr>
              <p:cNvSpPr/>
              <p:nvPr/>
            </p:nvSpPr>
            <p:spPr>
              <a:xfrm>
                <a:off x="10736326" y="3264789"/>
                <a:ext cx="336550" cy="336422"/>
              </a:xfrm>
              <a:custGeom>
                <a:avLst/>
                <a:gdLst>
                  <a:gd name="connsiteX0" fmla="*/ 224155 w 336550"/>
                  <a:gd name="connsiteY0" fmla="*/ 328676 h 336422"/>
                  <a:gd name="connsiteX1" fmla="*/ 270891 w 336550"/>
                  <a:gd name="connsiteY1" fmla="*/ 303657 h 336422"/>
                  <a:gd name="connsiteX2" fmla="*/ 249936 w 336550"/>
                  <a:gd name="connsiteY2" fmla="*/ 254254 h 336422"/>
                  <a:gd name="connsiteX3" fmla="*/ 268732 w 336550"/>
                  <a:gd name="connsiteY3" fmla="*/ 231394 h 336422"/>
                  <a:gd name="connsiteX4" fmla="*/ 321183 w 336550"/>
                  <a:gd name="connsiteY4" fmla="*/ 242189 h 336422"/>
                  <a:gd name="connsiteX5" fmla="*/ 336550 w 336550"/>
                  <a:gd name="connsiteY5" fmla="*/ 191389 h 336422"/>
                  <a:gd name="connsiteX6" fmla="*/ 286893 w 336550"/>
                  <a:gd name="connsiteY6" fmla="*/ 171323 h 336422"/>
                  <a:gd name="connsiteX7" fmla="*/ 283972 w 336550"/>
                  <a:gd name="connsiteY7" fmla="*/ 141859 h 336422"/>
                  <a:gd name="connsiteX8" fmla="*/ 328676 w 336550"/>
                  <a:gd name="connsiteY8" fmla="*/ 112395 h 336422"/>
                  <a:gd name="connsiteX9" fmla="*/ 303657 w 336550"/>
                  <a:gd name="connsiteY9" fmla="*/ 65659 h 336422"/>
                  <a:gd name="connsiteX10" fmla="*/ 254254 w 336550"/>
                  <a:gd name="connsiteY10" fmla="*/ 86614 h 336422"/>
                  <a:gd name="connsiteX11" fmla="*/ 231394 w 336550"/>
                  <a:gd name="connsiteY11" fmla="*/ 67818 h 336422"/>
                  <a:gd name="connsiteX12" fmla="*/ 242189 w 336550"/>
                  <a:gd name="connsiteY12" fmla="*/ 15367 h 336422"/>
                  <a:gd name="connsiteX13" fmla="*/ 191389 w 336550"/>
                  <a:gd name="connsiteY13" fmla="*/ 0 h 336422"/>
                  <a:gd name="connsiteX14" fmla="*/ 171323 w 336550"/>
                  <a:gd name="connsiteY14" fmla="*/ 49657 h 336422"/>
                  <a:gd name="connsiteX15" fmla="*/ 141859 w 336550"/>
                  <a:gd name="connsiteY15" fmla="*/ 52578 h 336422"/>
                  <a:gd name="connsiteX16" fmla="*/ 112395 w 336550"/>
                  <a:gd name="connsiteY16" fmla="*/ 7874 h 336422"/>
                  <a:gd name="connsiteX17" fmla="*/ 65659 w 336550"/>
                  <a:gd name="connsiteY17" fmla="*/ 32893 h 336422"/>
                  <a:gd name="connsiteX18" fmla="*/ 86614 w 336550"/>
                  <a:gd name="connsiteY18" fmla="*/ 82169 h 336422"/>
                  <a:gd name="connsiteX19" fmla="*/ 67818 w 336550"/>
                  <a:gd name="connsiteY19" fmla="*/ 105029 h 336422"/>
                  <a:gd name="connsiteX20" fmla="*/ 15367 w 336550"/>
                  <a:gd name="connsiteY20" fmla="*/ 94234 h 336422"/>
                  <a:gd name="connsiteX21" fmla="*/ 0 w 336550"/>
                  <a:gd name="connsiteY21" fmla="*/ 145034 h 336422"/>
                  <a:gd name="connsiteX22" fmla="*/ 49657 w 336550"/>
                  <a:gd name="connsiteY22" fmla="*/ 165100 h 336422"/>
                  <a:gd name="connsiteX23" fmla="*/ 52578 w 336550"/>
                  <a:gd name="connsiteY23" fmla="*/ 194564 h 336422"/>
                  <a:gd name="connsiteX24" fmla="*/ 7874 w 336550"/>
                  <a:gd name="connsiteY24" fmla="*/ 224028 h 336422"/>
                  <a:gd name="connsiteX25" fmla="*/ 32893 w 336550"/>
                  <a:gd name="connsiteY25" fmla="*/ 270764 h 336422"/>
                  <a:gd name="connsiteX26" fmla="*/ 82169 w 336550"/>
                  <a:gd name="connsiteY26" fmla="*/ 249809 h 336422"/>
                  <a:gd name="connsiteX27" fmla="*/ 105029 w 336550"/>
                  <a:gd name="connsiteY27" fmla="*/ 268605 h 336422"/>
                  <a:gd name="connsiteX28" fmla="*/ 94234 w 336550"/>
                  <a:gd name="connsiteY28" fmla="*/ 321056 h 336422"/>
                  <a:gd name="connsiteX29" fmla="*/ 145034 w 336550"/>
                  <a:gd name="connsiteY29" fmla="*/ 336423 h 336422"/>
                  <a:gd name="connsiteX30" fmla="*/ 165100 w 336550"/>
                  <a:gd name="connsiteY30" fmla="*/ 286766 h 336422"/>
                  <a:gd name="connsiteX31" fmla="*/ 194564 w 336550"/>
                  <a:gd name="connsiteY31" fmla="*/ 283845 h 336422"/>
                  <a:gd name="connsiteX32" fmla="*/ 224028 w 336550"/>
                  <a:gd name="connsiteY32" fmla="*/ 328549 h 336422"/>
                  <a:gd name="connsiteX33" fmla="*/ 224028 w 336550"/>
                  <a:gd name="connsiteY33" fmla="*/ 328549 h 33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6550" h="336422">
                    <a:moveTo>
                      <a:pt x="224155" y="328676"/>
                    </a:moveTo>
                    <a:lnTo>
                      <a:pt x="270891" y="303657"/>
                    </a:lnTo>
                    <a:lnTo>
                      <a:pt x="249936" y="254254"/>
                    </a:lnTo>
                    <a:cubicBezTo>
                      <a:pt x="257048" y="247523"/>
                      <a:pt x="263398" y="239903"/>
                      <a:pt x="268732" y="231394"/>
                    </a:cubicBezTo>
                    <a:lnTo>
                      <a:pt x="321183" y="242189"/>
                    </a:lnTo>
                    <a:lnTo>
                      <a:pt x="336550" y="191389"/>
                    </a:lnTo>
                    <a:lnTo>
                      <a:pt x="286893" y="171323"/>
                    </a:lnTo>
                    <a:cubicBezTo>
                      <a:pt x="287147" y="161290"/>
                      <a:pt x="286131" y="151384"/>
                      <a:pt x="283972" y="141859"/>
                    </a:cubicBezTo>
                    <a:lnTo>
                      <a:pt x="328676" y="112395"/>
                    </a:lnTo>
                    <a:lnTo>
                      <a:pt x="303657" y="65659"/>
                    </a:lnTo>
                    <a:lnTo>
                      <a:pt x="254254" y="86614"/>
                    </a:lnTo>
                    <a:cubicBezTo>
                      <a:pt x="247523" y="79502"/>
                      <a:pt x="239776" y="73152"/>
                      <a:pt x="231394" y="67818"/>
                    </a:cubicBezTo>
                    <a:lnTo>
                      <a:pt x="242189" y="15367"/>
                    </a:lnTo>
                    <a:lnTo>
                      <a:pt x="191389" y="0"/>
                    </a:lnTo>
                    <a:lnTo>
                      <a:pt x="171323" y="49657"/>
                    </a:lnTo>
                    <a:cubicBezTo>
                      <a:pt x="161290" y="49403"/>
                      <a:pt x="151384" y="50419"/>
                      <a:pt x="141859" y="52578"/>
                    </a:cubicBezTo>
                    <a:lnTo>
                      <a:pt x="112395" y="7874"/>
                    </a:lnTo>
                    <a:lnTo>
                      <a:pt x="65659" y="32893"/>
                    </a:lnTo>
                    <a:lnTo>
                      <a:pt x="86614" y="82169"/>
                    </a:lnTo>
                    <a:cubicBezTo>
                      <a:pt x="79502" y="88900"/>
                      <a:pt x="73152" y="96647"/>
                      <a:pt x="67818" y="105029"/>
                    </a:cubicBezTo>
                    <a:lnTo>
                      <a:pt x="15367" y="94234"/>
                    </a:lnTo>
                    <a:lnTo>
                      <a:pt x="0" y="145034"/>
                    </a:lnTo>
                    <a:lnTo>
                      <a:pt x="49657" y="165100"/>
                    </a:lnTo>
                    <a:cubicBezTo>
                      <a:pt x="49403" y="175133"/>
                      <a:pt x="50419" y="185039"/>
                      <a:pt x="52578" y="194564"/>
                    </a:cubicBezTo>
                    <a:lnTo>
                      <a:pt x="7874" y="224028"/>
                    </a:lnTo>
                    <a:lnTo>
                      <a:pt x="32893" y="270764"/>
                    </a:lnTo>
                    <a:lnTo>
                      <a:pt x="82169" y="249809"/>
                    </a:lnTo>
                    <a:cubicBezTo>
                      <a:pt x="88900" y="256921"/>
                      <a:pt x="96647" y="263271"/>
                      <a:pt x="105029" y="268605"/>
                    </a:cubicBezTo>
                    <a:lnTo>
                      <a:pt x="94234" y="321056"/>
                    </a:lnTo>
                    <a:lnTo>
                      <a:pt x="145034" y="336423"/>
                    </a:lnTo>
                    <a:lnTo>
                      <a:pt x="165100" y="286766"/>
                    </a:lnTo>
                    <a:cubicBezTo>
                      <a:pt x="175133" y="287020"/>
                      <a:pt x="185039" y="286004"/>
                      <a:pt x="194564" y="283845"/>
                    </a:cubicBezTo>
                    <a:lnTo>
                      <a:pt x="224028" y="328549"/>
                    </a:lnTo>
                    <a:lnTo>
                      <a:pt x="224028" y="328549"/>
                    </a:lnTo>
                    <a:close/>
                  </a:path>
                </a:pathLst>
              </a:custGeom>
              <a:noFill/>
              <a:ln w="25400" cap="rnd">
                <a:solidFill>
                  <a:schemeClr val="bg1"/>
                </a:solidFill>
                <a:prstDash val="solid"/>
                <a:round/>
              </a:ln>
            </p:spPr>
            <p:txBody>
              <a:bodyPr rtlCol="0" anchor="ctr"/>
              <a:lstStyle/>
              <a:p>
                <a:endParaRPr lang="en-US" dirty="0"/>
              </a:p>
            </p:txBody>
          </p:sp>
          <p:sp>
            <p:nvSpPr>
              <p:cNvPr id="38" name="Freeform: Shape 37">
                <a:extLst>
                  <a:ext uri="{FF2B5EF4-FFF2-40B4-BE49-F238E27FC236}">
                    <a16:creationId xmlns:a16="http://schemas.microsoft.com/office/drawing/2014/main" id="{10A193E2-6AC3-F0A1-506F-B0ADD074F382}"/>
                  </a:ext>
                </a:extLst>
              </p:cNvPr>
              <p:cNvSpPr/>
              <p:nvPr/>
            </p:nvSpPr>
            <p:spPr>
              <a:xfrm>
                <a:off x="10858005" y="3386341"/>
                <a:ext cx="93190" cy="93190"/>
              </a:xfrm>
              <a:custGeom>
                <a:avLst/>
                <a:gdLst>
                  <a:gd name="connsiteX0" fmla="*/ 59930 w 93190"/>
                  <a:gd name="connsiteY0" fmla="*/ 2526 h 93190"/>
                  <a:gd name="connsiteX1" fmla="*/ 2526 w 93190"/>
                  <a:gd name="connsiteY1" fmla="*/ 33260 h 93190"/>
                  <a:gd name="connsiteX2" fmla="*/ 33261 w 93190"/>
                  <a:gd name="connsiteY2" fmla="*/ 90664 h 93190"/>
                  <a:gd name="connsiteX3" fmla="*/ 90664 w 93190"/>
                  <a:gd name="connsiteY3" fmla="*/ 59930 h 93190"/>
                  <a:gd name="connsiteX4" fmla="*/ 59930 w 93190"/>
                  <a:gd name="connsiteY4" fmla="*/ 2526 h 93190"/>
                  <a:gd name="connsiteX5" fmla="*/ 59930 w 93190"/>
                  <a:gd name="connsiteY5" fmla="*/ 2526 h 9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90" h="93190">
                    <a:moveTo>
                      <a:pt x="59930" y="2526"/>
                    </a:moveTo>
                    <a:cubicBezTo>
                      <a:pt x="32879" y="-5602"/>
                      <a:pt x="10654" y="6209"/>
                      <a:pt x="2526" y="33260"/>
                    </a:cubicBezTo>
                    <a:cubicBezTo>
                      <a:pt x="-5601" y="60311"/>
                      <a:pt x="6209" y="82536"/>
                      <a:pt x="33261" y="90664"/>
                    </a:cubicBezTo>
                    <a:cubicBezTo>
                      <a:pt x="60312" y="98792"/>
                      <a:pt x="82537" y="86981"/>
                      <a:pt x="90664" y="59930"/>
                    </a:cubicBezTo>
                    <a:cubicBezTo>
                      <a:pt x="98792" y="32879"/>
                      <a:pt x="86981" y="10654"/>
                      <a:pt x="59930" y="2526"/>
                    </a:cubicBezTo>
                    <a:lnTo>
                      <a:pt x="59930" y="2526"/>
                    </a:lnTo>
                    <a:close/>
                  </a:path>
                </a:pathLst>
              </a:custGeom>
              <a:noFill/>
              <a:ln w="25400" cap="rnd">
                <a:solidFill>
                  <a:schemeClr val="bg1"/>
                </a:solidFill>
                <a:prstDash val="solid"/>
                <a:round/>
              </a:ln>
            </p:spPr>
            <p:txBody>
              <a:bodyPr rtlCol="0" anchor="ctr"/>
              <a:lstStyle/>
              <a:p>
                <a:endParaRPr lang="en-US" dirty="0"/>
              </a:p>
            </p:txBody>
          </p:sp>
        </p:grpSp>
      </p:grpSp>
      <p:grpSp>
        <p:nvGrpSpPr>
          <p:cNvPr id="53" name="Group 52">
            <a:extLst>
              <a:ext uri="{FF2B5EF4-FFF2-40B4-BE49-F238E27FC236}">
                <a16:creationId xmlns:a16="http://schemas.microsoft.com/office/drawing/2014/main" id="{6C3C6A2C-431B-882C-1E03-ADBE47B938C4}"/>
              </a:ext>
            </a:extLst>
          </p:cNvPr>
          <p:cNvGrpSpPr/>
          <p:nvPr/>
        </p:nvGrpSpPr>
        <p:grpSpPr>
          <a:xfrm>
            <a:off x="9120097" y="1980296"/>
            <a:ext cx="1828800" cy="1828800"/>
            <a:chOff x="8915023" y="1897160"/>
            <a:chExt cx="2103120" cy="2103120"/>
          </a:xfrm>
        </p:grpSpPr>
        <p:sp>
          <p:nvSpPr>
            <p:cNvPr id="16" name="Oval 15">
              <a:extLst>
                <a:ext uri="{FF2B5EF4-FFF2-40B4-BE49-F238E27FC236}">
                  <a16:creationId xmlns:a16="http://schemas.microsoft.com/office/drawing/2014/main" id="{97A085BC-E855-F188-6A6A-1DC40C580BEB}"/>
                </a:ext>
              </a:extLst>
            </p:cNvPr>
            <p:cNvSpPr/>
            <p:nvPr/>
          </p:nvSpPr>
          <p:spPr>
            <a:xfrm>
              <a:off x="8915023" y="1897160"/>
              <a:ext cx="2103120" cy="2103120"/>
            </a:xfrm>
            <a:prstGeom prst="ellipse">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nvGrpSpPr>
            <p:cNvPr id="39" name="Graphic 3">
              <a:extLst>
                <a:ext uri="{FF2B5EF4-FFF2-40B4-BE49-F238E27FC236}">
                  <a16:creationId xmlns:a16="http://schemas.microsoft.com/office/drawing/2014/main" id="{2A4806AD-3442-C46F-986C-CBD6531FDF46}"/>
                </a:ext>
              </a:extLst>
            </p:cNvPr>
            <p:cNvGrpSpPr/>
            <p:nvPr/>
          </p:nvGrpSpPr>
          <p:grpSpPr>
            <a:xfrm>
              <a:off x="9558586" y="2419594"/>
              <a:ext cx="874548" cy="923304"/>
              <a:chOff x="1838451" y="4182236"/>
              <a:chExt cx="580898" cy="613283"/>
            </a:xfrm>
            <a:noFill/>
          </p:grpSpPr>
          <p:sp>
            <p:nvSpPr>
              <p:cNvPr id="40" name="Freeform: Shape 39">
                <a:extLst>
                  <a:ext uri="{FF2B5EF4-FFF2-40B4-BE49-F238E27FC236}">
                    <a16:creationId xmlns:a16="http://schemas.microsoft.com/office/drawing/2014/main" id="{B4D45F75-525E-D012-53A5-478067CA054F}"/>
                  </a:ext>
                </a:extLst>
              </p:cNvPr>
              <p:cNvSpPr/>
              <p:nvPr/>
            </p:nvSpPr>
            <p:spPr>
              <a:xfrm>
                <a:off x="1838451" y="4718558"/>
                <a:ext cx="315595" cy="76961"/>
              </a:xfrm>
              <a:custGeom>
                <a:avLst/>
                <a:gdLst>
                  <a:gd name="connsiteX0" fmla="*/ 315468 w 315595"/>
                  <a:gd name="connsiteY0" fmla="*/ 76962 h 76961"/>
                  <a:gd name="connsiteX1" fmla="*/ 0 w 315595"/>
                  <a:gd name="connsiteY1" fmla="*/ 76962 h 76961"/>
                  <a:gd name="connsiteX2" fmla="*/ 0 w 315595"/>
                  <a:gd name="connsiteY2" fmla="*/ 31115 h 76961"/>
                  <a:gd name="connsiteX3" fmla="*/ 31115 w 315595"/>
                  <a:gd name="connsiteY3" fmla="*/ 0 h 76961"/>
                  <a:gd name="connsiteX4" fmla="*/ 284480 w 315595"/>
                  <a:gd name="connsiteY4" fmla="*/ 0 h 76961"/>
                  <a:gd name="connsiteX5" fmla="*/ 315595 w 315595"/>
                  <a:gd name="connsiteY5" fmla="*/ 31115 h 76961"/>
                  <a:gd name="connsiteX6" fmla="*/ 315595 w 315595"/>
                  <a:gd name="connsiteY6" fmla="*/ 76962 h 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595" h="76961">
                    <a:moveTo>
                      <a:pt x="315468" y="76962"/>
                    </a:moveTo>
                    <a:lnTo>
                      <a:pt x="0" y="76962"/>
                    </a:lnTo>
                    <a:lnTo>
                      <a:pt x="0" y="31115"/>
                    </a:lnTo>
                    <a:cubicBezTo>
                      <a:pt x="0" y="13970"/>
                      <a:pt x="13843" y="0"/>
                      <a:pt x="31115" y="0"/>
                    </a:cubicBezTo>
                    <a:lnTo>
                      <a:pt x="284480" y="0"/>
                    </a:lnTo>
                    <a:cubicBezTo>
                      <a:pt x="301625" y="0"/>
                      <a:pt x="315595" y="13843"/>
                      <a:pt x="315595" y="31115"/>
                    </a:cubicBezTo>
                    <a:lnTo>
                      <a:pt x="315595" y="76962"/>
                    </a:lnTo>
                  </a:path>
                </a:pathLst>
              </a:custGeom>
              <a:noFill/>
              <a:ln w="25400" cap="rnd">
                <a:solidFill>
                  <a:schemeClr val="bg1"/>
                </a:solidFill>
                <a:prstDash val="solid"/>
                <a:round/>
              </a:ln>
            </p:spPr>
            <p:txBody>
              <a:bodyPr rtlCol="0" anchor="ctr"/>
              <a:lstStyle/>
              <a:p>
                <a:endParaRPr lang="en-US" dirty="0"/>
              </a:p>
            </p:txBody>
          </p:sp>
          <p:sp>
            <p:nvSpPr>
              <p:cNvPr id="41" name="Freeform: Shape 40">
                <a:extLst>
                  <a:ext uri="{FF2B5EF4-FFF2-40B4-BE49-F238E27FC236}">
                    <a16:creationId xmlns:a16="http://schemas.microsoft.com/office/drawing/2014/main" id="{5D9B71FB-BBAC-A085-AC06-9AF80B67A043}"/>
                  </a:ext>
                </a:extLst>
              </p:cNvPr>
              <p:cNvSpPr/>
              <p:nvPr/>
            </p:nvSpPr>
            <p:spPr>
              <a:xfrm>
                <a:off x="1843107" y="4182236"/>
                <a:ext cx="367962" cy="531495"/>
              </a:xfrm>
              <a:custGeom>
                <a:avLst/>
                <a:gdLst>
                  <a:gd name="connsiteX0" fmla="*/ 31159 w 367962"/>
                  <a:gd name="connsiteY0" fmla="*/ 531495 h 531495"/>
                  <a:gd name="connsiteX1" fmla="*/ 13760 w 367962"/>
                  <a:gd name="connsiteY1" fmla="*/ 353949 h 531495"/>
                  <a:gd name="connsiteX2" fmla="*/ 111677 w 367962"/>
                  <a:gd name="connsiteY2" fmla="*/ 77851 h 531495"/>
                  <a:gd name="connsiteX3" fmla="*/ 111677 w 367962"/>
                  <a:gd name="connsiteY3" fmla="*/ 73914 h 531495"/>
                  <a:gd name="connsiteX4" fmla="*/ 185591 w 367962"/>
                  <a:gd name="connsiteY4" fmla="*/ 0 h 531495"/>
                  <a:gd name="connsiteX5" fmla="*/ 185591 w 367962"/>
                  <a:gd name="connsiteY5" fmla="*/ 0 h 531495"/>
                  <a:gd name="connsiteX6" fmla="*/ 185591 w 367962"/>
                  <a:gd name="connsiteY6" fmla="*/ 68961 h 531495"/>
                  <a:gd name="connsiteX7" fmla="*/ 267379 w 367962"/>
                  <a:gd name="connsiteY7" fmla="*/ 103505 h 531495"/>
                  <a:gd name="connsiteX8" fmla="*/ 367963 w 367962"/>
                  <a:gd name="connsiteY8" fmla="*/ 200152 h 531495"/>
                  <a:gd name="connsiteX9" fmla="*/ 367963 w 367962"/>
                  <a:gd name="connsiteY9" fmla="*/ 256413 h 531495"/>
                  <a:gd name="connsiteX10" fmla="*/ 250615 w 367962"/>
                  <a:gd name="connsiteY10" fmla="*/ 256413 h 531495"/>
                  <a:gd name="connsiteX11" fmla="*/ 94786 w 367962"/>
                  <a:gd name="connsiteY11" fmla="*/ 176530 h 5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62" h="531495">
                    <a:moveTo>
                      <a:pt x="31159" y="531495"/>
                    </a:moveTo>
                    <a:cubicBezTo>
                      <a:pt x="35858" y="514350"/>
                      <a:pt x="37890" y="442341"/>
                      <a:pt x="13760" y="353949"/>
                    </a:cubicBezTo>
                    <a:cubicBezTo>
                      <a:pt x="-17736" y="238760"/>
                      <a:pt x="806" y="114935"/>
                      <a:pt x="111677" y="77851"/>
                    </a:cubicBezTo>
                    <a:lnTo>
                      <a:pt x="111677" y="73914"/>
                    </a:lnTo>
                    <a:cubicBezTo>
                      <a:pt x="111677" y="33020"/>
                      <a:pt x="144824" y="0"/>
                      <a:pt x="185591" y="0"/>
                    </a:cubicBezTo>
                    <a:lnTo>
                      <a:pt x="185591" y="0"/>
                    </a:lnTo>
                    <a:lnTo>
                      <a:pt x="185591" y="68961"/>
                    </a:lnTo>
                    <a:lnTo>
                      <a:pt x="267379" y="103505"/>
                    </a:lnTo>
                    <a:cubicBezTo>
                      <a:pt x="267379" y="103505"/>
                      <a:pt x="289096" y="171577"/>
                      <a:pt x="367963" y="200152"/>
                    </a:cubicBezTo>
                    <a:lnTo>
                      <a:pt x="367963" y="256413"/>
                    </a:lnTo>
                    <a:cubicBezTo>
                      <a:pt x="367963" y="256413"/>
                      <a:pt x="324529" y="321437"/>
                      <a:pt x="250615" y="256413"/>
                    </a:cubicBezTo>
                    <a:cubicBezTo>
                      <a:pt x="250615" y="256413"/>
                      <a:pt x="107613" y="309626"/>
                      <a:pt x="94786" y="176530"/>
                    </a:cubicBezTo>
                  </a:path>
                </a:pathLst>
              </a:custGeom>
              <a:noFill/>
              <a:ln w="25400" cap="rnd">
                <a:solidFill>
                  <a:schemeClr val="bg1"/>
                </a:solidFill>
                <a:prstDash val="solid"/>
                <a:round/>
              </a:ln>
            </p:spPr>
            <p:txBody>
              <a:bodyPr rtlCol="0" anchor="ctr"/>
              <a:lstStyle/>
              <a:p>
                <a:endParaRPr lang="en-US" dirty="0"/>
              </a:p>
            </p:txBody>
          </p:sp>
          <p:sp>
            <p:nvSpPr>
              <p:cNvPr id="42" name="Freeform: Shape 41">
                <a:extLst>
                  <a:ext uri="{FF2B5EF4-FFF2-40B4-BE49-F238E27FC236}">
                    <a16:creationId xmlns:a16="http://schemas.microsoft.com/office/drawing/2014/main" id="{071A6EA5-2DF0-A7AC-3499-6F8B8184AB64}"/>
                  </a:ext>
                </a:extLst>
              </p:cNvPr>
              <p:cNvSpPr/>
              <p:nvPr/>
            </p:nvSpPr>
            <p:spPr>
              <a:xfrm>
                <a:off x="1981580" y="4437888"/>
                <a:ext cx="152482" cy="280796"/>
              </a:xfrm>
              <a:custGeom>
                <a:avLst/>
                <a:gdLst>
                  <a:gd name="connsiteX0" fmla="*/ 141351 w 152482"/>
                  <a:gd name="connsiteY0" fmla="*/ 280797 h 280796"/>
                  <a:gd name="connsiteX1" fmla="*/ 76708 w 152482"/>
                  <a:gd name="connsiteY1" fmla="*/ 65913 h 280796"/>
                  <a:gd name="connsiteX2" fmla="*/ 0 w 152482"/>
                  <a:gd name="connsiteY2" fmla="*/ 0 h 280796"/>
                </a:gdLst>
                <a:ahLst/>
                <a:cxnLst>
                  <a:cxn ang="0">
                    <a:pos x="connsiteX0" y="connsiteY0"/>
                  </a:cxn>
                  <a:cxn ang="0">
                    <a:pos x="connsiteX1" y="connsiteY1"/>
                  </a:cxn>
                  <a:cxn ang="0">
                    <a:pos x="connsiteX2" y="connsiteY2"/>
                  </a:cxn>
                </a:cxnLst>
                <a:rect l="l" t="t" r="r" b="b"/>
                <a:pathLst>
                  <a:path w="152482" h="280796">
                    <a:moveTo>
                      <a:pt x="141351" y="280797"/>
                    </a:moveTo>
                    <a:cubicBezTo>
                      <a:pt x="141351" y="280797"/>
                      <a:pt x="192151" y="160528"/>
                      <a:pt x="76708" y="65913"/>
                    </a:cubicBezTo>
                    <a:cubicBezTo>
                      <a:pt x="76708" y="65913"/>
                      <a:pt x="11684" y="17780"/>
                      <a:pt x="0" y="0"/>
                    </a:cubicBezTo>
                  </a:path>
                </a:pathLst>
              </a:custGeom>
              <a:noFill/>
              <a:ln w="25400" cap="rnd">
                <a:solidFill>
                  <a:schemeClr val="bg1"/>
                </a:solidFill>
                <a:prstDash val="solid"/>
                <a:round/>
              </a:ln>
            </p:spPr>
            <p:txBody>
              <a:bodyPr rtlCol="0" anchor="ctr"/>
              <a:lstStyle/>
              <a:p>
                <a:endParaRPr lang="en-US" dirty="0"/>
              </a:p>
            </p:txBody>
          </p:sp>
          <p:sp>
            <p:nvSpPr>
              <p:cNvPr id="43" name="Freeform: Shape 42">
                <a:extLst>
                  <a:ext uri="{FF2B5EF4-FFF2-40B4-BE49-F238E27FC236}">
                    <a16:creationId xmlns:a16="http://schemas.microsoft.com/office/drawing/2014/main" id="{037AEB5D-EABB-DCC6-A1FB-B0C28E95E4F9}"/>
                  </a:ext>
                </a:extLst>
              </p:cNvPr>
              <p:cNvSpPr/>
              <p:nvPr/>
            </p:nvSpPr>
            <p:spPr>
              <a:xfrm>
                <a:off x="2057780" y="4326509"/>
                <a:ext cx="14732" cy="14731"/>
              </a:xfrm>
              <a:custGeom>
                <a:avLst/>
                <a:gdLst>
                  <a:gd name="connsiteX0" fmla="*/ 14732 w 14732"/>
                  <a:gd name="connsiteY0" fmla="*/ 7366 h 14731"/>
                  <a:gd name="connsiteX1" fmla="*/ 7366 w 14732"/>
                  <a:gd name="connsiteY1" fmla="*/ 14732 h 14731"/>
                  <a:gd name="connsiteX2" fmla="*/ 0 w 14732"/>
                  <a:gd name="connsiteY2" fmla="*/ 7366 h 14731"/>
                  <a:gd name="connsiteX3" fmla="*/ 7366 w 14732"/>
                  <a:gd name="connsiteY3" fmla="*/ 0 h 14731"/>
                  <a:gd name="connsiteX4" fmla="*/ 14732 w 14732"/>
                  <a:gd name="connsiteY4" fmla="*/ 7366 h 14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2" h="14731">
                    <a:moveTo>
                      <a:pt x="14732" y="7366"/>
                    </a:moveTo>
                    <a:cubicBezTo>
                      <a:pt x="14732" y="11430"/>
                      <a:pt x="11430" y="14732"/>
                      <a:pt x="7366" y="14732"/>
                    </a:cubicBezTo>
                    <a:cubicBezTo>
                      <a:pt x="3302" y="14732"/>
                      <a:pt x="0" y="11430"/>
                      <a:pt x="0" y="7366"/>
                    </a:cubicBezTo>
                    <a:cubicBezTo>
                      <a:pt x="0" y="3302"/>
                      <a:pt x="3302" y="0"/>
                      <a:pt x="7366" y="0"/>
                    </a:cubicBezTo>
                    <a:cubicBezTo>
                      <a:pt x="11430" y="0"/>
                      <a:pt x="14732" y="3302"/>
                      <a:pt x="14732" y="7366"/>
                    </a:cubicBezTo>
                    <a:close/>
                  </a:path>
                </a:pathLst>
              </a:custGeom>
              <a:noFill/>
              <a:ln w="25400" cap="rnd">
                <a:solidFill>
                  <a:schemeClr val="bg1"/>
                </a:solidFill>
                <a:prstDash val="solid"/>
                <a:round/>
              </a:ln>
            </p:spPr>
            <p:txBody>
              <a:bodyPr rtlCol="0" anchor="ctr"/>
              <a:lstStyle/>
              <a:p>
                <a:endParaRPr lang="en-US" dirty="0"/>
              </a:p>
            </p:txBody>
          </p:sp>
          <p:sp>
            <p:nvSpPr>
              <p:cNvPr id="44" name="Freeform: Shape 43">
                <a:extLst>
                  <a:ext uri="{FF2B5EF4-FFF2-40B4-BE49-F238E27FC236}">
                    <a16:creationId xmlns:a16="http://schemas.microsoft.com/office/drawing/2014/main" id="{D94DC4FA-A191-AF92-F2A2-153EA447C9E0}"/>
                  </a:ext>
                </a:extLst>
              </p:cNvPr>
              <p:cNvSpPr/>
              <p:nvPr/>
            </p:nvSpPr>
            <p:spPr>
              <a:xfrm>
                <a:off x="2183765" y="4795520"/>
                <a:ext cx="235585" cy="12700"/>
              </a:xfrm>
              <a:custGeom>
                <a:avLst/>
                <a:gdLst>
                  <a:gd name="connsiteX0" fmla="*/ 0 w 235585"/>
                  <a:gd name="connsiteY0" fmla="*/ 0 h 12700"/>
                  <a:gd name="connsiteX1" fmla="*/ 235585 w 235585"/>
                  <a:gd name="connsiteY1" fmla="*/ 0 h 12700"/>
                </a:gdLst>
                <a:ahLst/>
                <a:cxnLst>
                  <a:cxn ang="0">
                    <a:pos x="connsiteX0" y="connsiteY0"/>
                  </a:cxn>
                  <a:cxn ang="0">
                    <a:pos x="connsiteX1" y="connsiteY1"/>
                  </a:cxn>
                </a:cxnLst>
                <a:rect l="l" t="t" r="r" b="b"/>
                <a:pathLst>
                  <a:path w="235585" h="12700">
                    <a:moveTo>
                      <a:pt x="0" y="0"/>
                    </a:moveTo>
                    <a:lnTo>
                      <a:pt x="235585" y="0"/>
                    </a:lnTo>
                  </a:path>
                </a:pathLst>
              </a:custGeom>
              <a:ln w="25400" cap="rnd">
                <a:solidFill>
                  <a:schemeClr val="bg1"/>
                </a:solidFill>
                <a:prstDash val="solid"/>
                <a:round/>
              </a:ln>
            </p:spPr>
            <p:txBody>
              <a:bodyPr rtlCol="0" anchor="ctr"/>
              <a:lstStyle/>
              <a:p>
                <a:endParaRPr lang="en-US" dirty="0"/>
              </a:p>
            </p:txBody>
          </p:sp>
          <p:sp>
            <p:nvSpPr>
              <p:cNvPr id="45" name="Freeform: Shape 44">
                <a:extLst>
                  <a:ext uri="{FF2B5EF4-FFF2-40B4-BE49-F238E27FC236}">
                    <a16:creationId xmlns:a16="http://schemas.microsoft.com/office/drawing/2014/main" id="{B82A4ED7-D76C-38BA-6491-D8245E734C9A}"/>
                  </a:ext>
                </a:extLst>
              </p:cNvPr>
              <p:cNvSpPr/>
              <p:nvPr/>
            </p:nvSpPr>
            <p:spPr>
              <a:xfrm>
                <a:off x="2164842" y="4472178"/>
                <a:ext cx="254507" cy="165988"/>
              </a:xfrm>
              <a:custGeom>
                <a:avLst/>
                <a:gdLst>
                  <a:gd name="connsiteX0" fmla="*/ 0 w 254507"/>
                  <a:gd name="connsiteY0" fmla="*/ 165989 h 165988"/>
                  <a:gd name="connsiteX1" fmla="*/ 254508 w 254507"/>
                  <a:gd name="connsiteY1" fmla="*/ 16002 h 165988"/>
                  <a:gd name="connsiteX2" fmla="*/ 188722 w 254507"/>
                  <a:gd name="connsiteY2" fmla="*/ 0 h 165988"/>
                </a:gdLst>
                <a:ahLst/>
                <a:cxnLst>
                  <a:cxn ang="0">
                    <a:pos x="connsiteX0" y="connsiteY0"/>
                  </a:cxn>
                  <a:cxn ang="0">
                    <a:pos x="connsiteX1" y="connsiteY1"/>
                  </a:cxn>
                  <a:cxn ang="0">
                    <a:pos x="connsiteX2" y="connsiteY2"/>
                  </a:cxn>
                </a:cxnLst>
                <a:rect l="l" t="t" r="r" b="b"/>
                <a:pathLst>
                  <a:path w="254507" h="165988">
                    <a:moveTo>
                      <a:pt x="0" y="165989"/>
                    </a:moveTo>
                    <a:lnTo>
                      <a:pt x="254508" y="16002"/>
                    </a:lnTo>
                    <a:lnTo>
                      <a:pt x="188722" y="0"/>
                    </a:lnTo>
                  </a:path>
                </a:pathLst>
              </a:custGeom>
              <a:noFill/>
              <a:ln w="25400" cap="rnd">
                <a:solidFill>
                  <a:schemeClr val="bg1"/>
                </a:solidFill>
                <a:prstDash val="solid"/>
                <a:round/>
              </a:ln>
            </p:spPr>
            <p:txBody>
              <a:bodyPr rtlCol="0" anchor="ctr"/>
              <a:lstStyle/>
              <a:p>
                <a:endParaRPr lang="en-US" dirty="0"/>
              </a:p>
            </p:txBody>
          </p:sp>
          <p:sp>
            <p:nvSpPr>
              <p:cNvPr id="46" name="Freeform: Shape 45">
                <a:extLst>
                  <a:ext uri="{FF2B5EF4-FFF2-40B4-BE49-F238E27FC236}">
                    <a16:creationId xmlns:a16="http://schemas.microsoft.com/office/drawing/2014/main" id="{0BC2F275-2F05-8DC1-DAFA-8DB633761E0A}"/>
                  </a:ext>
                </a:extLst>
              </p:cNvPr>
              <p:cNvSpPr/>
              <p:nvPr/>
            </p:nvSpPr>
            <p:spPr>
              <a:xfrm>
                <a:off x="2409317" y="4488180"/>
                <a:ext cx="10032" cy="62484"/>
              </a:xfrm>
              <a:custGeom>
                <a:avLst/>
                <a:gdLst>
                  <a:gd name="connsiteX0" fmla="*/ 0 w 10032"/>
                  <a:gd name="connsiteY0" fmla="*/ 62484 h 62484"/>
                  <a:gd name="connsiteX1" fmla="*/ 10033 w 10032"/>
                  <a:gd name="connsiteY1" fmla="*/ 0 h 62484"/>
                </a:gdLst>
                <a:ahLst/>
                <a:cxnLst>
                  <a:cxn ang="0">
                    <a:pos x="connsiteX0" y="connsiteY0"/>
                  </a:cxn>
                  <a:cxn ang="0">
                    <a:pos x="connsiteX1" y="connsiteY1"/>
                  </a:cxn>
                </a:cxnLst>
                <a:rect l="l" t="t" r="r" b="b"/>
                <a:pathLst>
                  <a:path w="10032" h="62484">
                    <a:moveTo>
                      <a:pt x="0" y="62484"/>
                    </a:moveTo>
                    <a:lnTo>
                      <a:pt x="10033" y="0"/>
                    </a:lnTo>
                  </a:path>
                </a:pathLst>
              </a:custGeom>
              <a:ln w="25400" cap="rnd">
                <a:solidFill>
                  <a:schemeClr val="bg1"/>
                </a:solidFill>
                <a:prstDash val="solid"/>
                <a:round/>
              </a:ln>
            </p:spPr>
            <p:txBody>
              <a:bodyPr rtlCol="0" anchor="ctr"/>
              <a:lstStyle/>
              <a:p>
                <a:endParaRPr lang="en-US" dirty="0"/>
              </a:p>
            </p:txBody>
          </p:sp>
          <p:sp>
            <p:nvSpPr>
              <p:cNvPr id="47" name="Freeform: Shape 46">
                <a:extLst>
                  <a:ext uri="{FF2B5EF4-FFF2-40B4-BE49-F238E27FC236}">
                    <a16:creationId xmlns:a16="http://schemas.microsoft.com/office/drawing/2014/main" id="{E816AC80-830C-4BA3-BCF6-3C03F39AC375}"/>
                  </a:ext>
                </a:extLst>
              </p:cNvPr>
              <p:cNvSpPr/>
              <p:nvPr/>
            </p:nvSpPr>
            <p:spPr>
              <a:xfrm>
                <a:off x="2222373" y="4640961"/>
                <a:ext cx="12700" cy="154559"/>
              </a:xfrm>
              <a:custGeom>
                <a:avLst/>
                <a:gdLst>
                  <a:gd name="connsiteX0" fmla="*/ 0 w 12700"/>
                  <a:gd name="connsiteY0" fmla="*/ 154559 h 154559"/>
                  <a:gd name="connsiteX1" fmla="*/ 0 w 12700"/>
                  <a:gd name="connsiteY1" fmla="*/ 0 h 154559"/>
                </a:gdLst>
                <a:ahLst/>
                <a:cxnLst>
                  <a:cxn ang="0">
                    <a:pos x="connsiteX0" y="connsiteY0"/>
                  </a:cxn>
                  <a:cxn ang="0">
                    <a:pos x="connsiteX1" y="connsiteY1"/>
                  </a:cxn>
                </a:cxnLst>
                <a:rect l="l" t="t" r="r" b="b"/>
                <a:pathLst>
                  <a:path w="12700" h="154559">
                    <a:moveTo>
                      <a:pt x="0" y="154559"/>
                    </a:moveTo>
                    <a:lnTo>
                      <a:pt x="0" y="0"/>
                    </a:lnTo>
                  </a:path>
                </a:pathLst>
              </a:custGeom>
              <a:ln w="25400" cap="rnd">
                <a:solidFill>
                  <a:schemeClr val="bg1"/>
                </a:solidFill>
                <a:prstDash val="solid"/>
                <a:round/>
              </a:ln>
            </p:spPr>
            <p:txBody>
              <a:bodyPr rtlCol="0" anchor="ctr"/>
              <a:lstStyle/>
              <a:p>
                <a:endParaRPr lang="en-US" dirty="0"/>
              </a:p>
            </p:txBody>
          </p:sp>
          <p:sp>
            <p:nvSpPr>
              <p:cNvPr id="48" name="Freeform: Shape 47">
                <a:extLst>
                  <a:ext uri="{FF2B5EF4-FFF2-40B4-BE49-F238E27FC236}">
                    <a16:creationId xmlns:a16="http://schemas.microsoft.com/office/drawing/2014/main" id="{AA484298-566D-81D0-C37C-4341D04418B6}"/>
                  </a:ext>
                </a:extLst>
              </p:cNvPr>
              <p:cNvSpPr/>
              <p:nvPr/>
            </p:nvSpPr>
            <p:spPr>
              <a:xfrm>
                <a:off x="2297176" y="4595876"/>
                <a:ext cx="12700" cy="199644"/>
              </a:xfrm>
              <a:custGeom>
                <a:avLst/>
                <a:gdLst>
                  <a:gd name="connsiteX0" fmla="*/ 0 w 12700"/>
                  <a:gd name="connsiteY0" fmla="*/ 0 h 199644"/>
                  <a:gd name="connsiteX1" fmla="*/ 0 w 12700"/>
                  <a:gd name="connsiteY1" fmla="*/ 199644 h 199644"/>
                </a:gdLst>
                <a:ahLst/>
                <a:cxnLst>
                  <a:cxn ang="0">
                    <a:pos x="connsiteX0" y="connsiteY0"/>
                  </a:cxn>
                  <a:cxn ang="0">
                    <a:pos x="connsiteX1" y="connsiteY1"/>
                  </a:cxn>
                </a:cxnLst>
                <a:rect l="l" t="t" r="r" b="b"/>
                <a:pathLst>
                  <a:path w="12700" h="199644">
                    <a:moveTo>
                      <a:pt x="0" y="0"/>
                    </a:moveTo>
                    <a:lnTo>
                      <a:pt x="0" y="199644"/>
                    </a:lnTo>
                  </a:path>
                </a:pathLst>
              </a:custGeom>
              <a:ln w="25400" cap="rnd">
                <a:solidFill>
                  <a:schemeClr val="bg1"/>
                </a:solidFill>
                <a:prstDash val="solid"/>
                <a:round/>
              </a:ln>
            </p:spPr>
            <p:txBody>
              <a:bodyPr rtlCol="0" anchor="ctr"/>
              <a:lstStyle/>
              <a:p>
                <a:endParaRPr lang="en-US" dirty="0"/>
              </a:p>
            </p:txBody>
          </p:sp>
          <p:sp>
            <p:nvSpPr>
              <p:cNvPr id="49" name="Freeform: Shape 48">
                <a:extLst>
                  <a:ext uri="{FF2B5EF4-FFF2-40B4-BE49-F238E27FC236}">
                    <a16:creationId xmlns:a16="http://schemas.microsoft.com/office/drawing/2014/main" id="{2A37D6BC-3281-F3AC-60A7-353272504E8C}"/>
                  </a:ext>
                </a:extLst>
              </p:cNvPr>
              <p:cNvSpPr/>
              <p:nvPr/>
            </p:nvSpPr>
            <p:spPr>
              <a:xfrm>
                <a:off x="2371979" y="4550664"/>
                <a:ext cx="12700" cy="244856"/>
              </a:xfrm>
              <a:custGeom>
                <a:avLst/>
                <a:gdLst>
                  <a:gd name="connsiteX0" fmla="*/ 0 w 12700"/>
                  <a:gd name="connsiteY0" fmla="*/ 0 h 244856"/>
                  <a:gd name="connsiteX1" fmla="*/ 0 w 12700"/>
                  <a:gd name="connsiteY1" fmla="*/ 244856 h 244856"/>
                </a:gdLst>
                <a:ahLst/>
                <a:cxnLst>
                  <a:cxn ang="0">
                    <a:pos x="connsiteX0" y="connsiteY0"/>
                  </a:cxn>
                  <a:cxn ang="0">
                    <a:pos x="connsiteX1" y="connsiteY1"/>
                  </a:cxn>
                </a:cxnLst>
                <a:rect l="l" t="t" r="r" b="b"/>
                <a:pathLst>
                  <a:path w="12700" h="244856">
                    <a:moveTo>
                      <a:pt x="0" y="0"/>
                    </a:moveTo>
                    <a:lnTo>
                      <a:pt x="0" y="244856"/>
                    </a:lnTo>
                  </a:path>
                </a:pathLst>
              </a:custGeom>
              <a:ln w="25400" cap="rnd">
                <a:solidFill>
                  <a:schemeClr val="bg1"/>
                </a:solidFill>
                <a:prstDash val="solid"/>
                <a:round/>
              </a:ln>
            </p:spPr>
            <p:txBody>
              <a:bodyPr rtlCol="0" anchor="ctr"/>
              <a:lstStyle/>
              <a:p>
                <a:endParaRPr lang="en-US" dirty="0"/>
              </a:p>
            </p:txBody>
          </p:sp>
        </p:grpSp>
      </p:grpSp>
      <p:sp>
        <p:nvSpPr>
          <p:cNvPr id="59" name="Isosceles Triangle 58">
            <a:extLst>
              <a:ext uri="{FF2B5EF4-FFF2-40B4-BE49-F238E27FC236}">
                <a16:creationId xmlns:a16="http://schemas.microsoft.com/office/drawing/2014/main" id="{DBD6DB43-2E6C-C1B3-64AB-AAFE0318D180}"/>
              </a:ext>
            </a:extLst>
          </p:cNvPr>
          <p:cNvSpPr/>
          <p:nvPr/>
        </p:nvSpPr>
        <p:spPr>
          <a:xfrm rot="10800000">
            <a:off x="1947590" y="3776974"/>
            <a:ext cx="346295" cy="298530"/>
          </a:xfrm>
          <a:prstGeom prst="triangl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60" name="Isosceles Triangle 59">
            <a:extLst>
              <a:ext uri="{FF2B5EF4-FFF2-40B4-BE49-F238E27FC236}">
                <a16:creationId xmlns:a16="http://schemas.microsoft.com/office/drawing/2014/main" id="{80584C56-1960-6565-8741-D31B311166C4}"/>
              </a:ext>
            </a:extLst>
          </p:cNvPr>
          <p:cNvSpPr/>
          <p:nvPr/>
        </p:nvSpPr>
        <p:spPr>
          <a:xfrm rot="10800000">
            <a:off x="5869594" y="3776974"/>
            <a:ext cx="346295" cy="29853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61" name="Isosceles Triangle 60">
            <a:extLst>
              <a:ext uri="{FF2B5EF4-FFF2-40B4-BE49-F238E27FC236}">
                <a16:creationId xmlns:a16="http://schemas.microsoft.com/office/drawing/2014/main" id="{79F2F5E0-2D6D-95F1-4CE9-3C931FBB3D01}"/>
              </a:ext>
            </a:extLst>
          </p:cNvPr>
          <p:cNvSpPr/>
          <p:nvPr/>
        </p:nvSpPr>
        <p:spPr>
          <a:xfrm rot="10800000">
            <a:off x="9879733" y="3776975"/>
            <a:ext cx="346295" cy="298530"/>
          </a:xfrm>
          <a:prstGeom prst="triangle">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62" name="Oval 61">
            <a:extLst>
              <a:ext uri="{FF2B5EF4-FFF2-40B4-BE49-F238E27FC236}">
                <a16:creationId xmlns:a16="http://schemas.microsoft.com/office/drawing/2014/main" id="{ED62533F-E29C-48EB-E68F-91871F23FC48}"/>
              </a:ext>
            </a:extLst>
          </p:cNvPr>
          <p:cNvSpPr/>
          <p:nvPr/>
        </p:nvSpPr>
        <p:spPr>
          <a:xfrm>
            <a:off x="9954612" y="4096668"/>
            <a:ext cx="227713" cy="227713"/>
          </a:xfrm>
          <a:prstGeom prst="ellipse">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63" name="Oval 62">
            <a:extLst>
              <a:ext uri="{FF2B5EF4-FFF2-40B4-BE49-F238E27FC236}">
                <a16:creationId xmlns:a16="http://schemas.microsoft.com/office/drawing/2014/main" id="{1D71C0CE-8269-083E-8CC7-FB88A3295372}"/>
              </a:ext>
            </a:extLst>
          </p:cNvPr>
          <p:cNvSpPr/>
          <p:nvPr/>
        </p:nvSpPr>
        <p:spPr>
          <a:xfrm>
            <a:off x="5919722" y="4096668"/>
            <a:ext cx="227713" cy="227713"/>
          </a:xfrm>
          <a:prstGeom prst="ellipse">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64" name="Oval 63">
            <a:extLst>
              <a:ext uri="{FF2B5EF4-FFF2-40B4-BE49-F238E27FC236}">
                <a16:creationId xmlns:a16="http://schemas.microsoft.com/office/drawing/2014/main" id="{AEAA9FBA-7A91-4F80-AB40-7D6DAE1352B3}"/>
              </a:ext>
            </a:extLst>
          </p:cNvPr>
          <p:cNvSpPr/>
          <p:nvPr/>
        </p:nvSpPr>
        <p:spPr>
          <a:xfrm>
            <a:off x="2008734" y="4096668"/>
            <a:ext cx="227713" cy="227713"/>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3" name="Title 2">
            <a:extLst>
              <a:ext uri="{FF2B5EF4-FFF2-40B4-BE49-F238E27FC236}">
                <a16:creationId xmlns:a16="http://schemas.microsoft.com/office/drawing/2014/main" id="{AAD8F14C-6044-D01C-4CC2-9C0153621AB6}"/>
              </a:ext>
            </a:extLst>
          </p:cNvPr>
          <p:cNvSpPr>
            <a:spLocks noGrp="1"/>
          </p:cNvSpPr>
          <p:nvPr>
            <p:ph type="title"/>
          </p:nvPr>
        </p:nvSpPr>
        <p:spPr/>
        <p:txBody>
          <a:bodyPr/>
          <a:lstStyle/>
          <a:p>
            <a:r>
              <a:rPr lang="en-US" dirty="0"/>
              <a:t>Objective for Session</a:t>
            </a:r>
          </a:p>
        </p:txBody>
      </p:sp>
    </p:spTree>
    <p:extLst>
      <p:ext uri="{BB962C8B-B14F-4D97-AF65-F5344CB8AC3E}">
        <p14:creationId xmlns:p14="http://schemas.microsoft.com/office/powerpoint/2010/main" val="417642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C0A8967-50C2-C339-5CCC-3CB5A733D9B9}"/>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US" dirty="0">
                <a:solidFill>
                  <a:schemeClr val="bg1"/>
                </a:solidFill>
              </a:rPr>
              <a:t>The importance of measurement</a:t>
            </a:r>
          </a:p>
        </p:txBody>
      </p:sp>
      <p:sp>
        <p:nvSpPr>
          <p:cNvPr id="4" name="Title 3">
            <a:extLst>
              <a:ext uri="{FF2B5EF4-FFF2-40B4-BE49-F238E27FC236}">
                <a16:creationId xmlns:a16="http://schemas.microsoft.com/office/drawing/2014/main" id="{C4CC6EEF-5C2C-EC14-7286-47534E62DB4B}"/>
              </a:ext>
            </a:extLst>
          </p:cNvPr>
          <p:cNvSpPr>
            <a:spLocks noGrp="1"/>
          </p:cNvSpPr>
          <p:nvPr>
            <p:ph type="title"/>
          </p:nvPr>
        </p:nvSpPr>
        <p:spPr/>
        <p:txBody>
          <a:bodyPr/>
          <a:lstStyle/>
          <a:p>
            <a:r>
              <a:rPr lang="en-US" dirty="0"/>
              <a:t>The importance of measurement</a:t>
            </a:r>
          </a:p>
        </p:txBody>
      </p:sp>
      <p:grpSp>
        <p:nvGrpSpPr>
          <p:cNvPr id="62" name="Group 61">
            <a:extLst>
              <a:ext uri="{FF2B5EF4-FFF2-40B4-BE49-F238E27FC236}">
                <a16:creationId xmlns:a16="http://schemas.microsoft.com/office/drawing/2014/main" id="{A459E0D3-1CC5-A8F1-1737-E631728DC580}"/>
              </a:ext>
            </a:extLst>
          </p:cNvPr>
          <p:cNvGrpSpPr/>
          <p:nvPr/>
        </p:nvGrpSpPr>
        <p:grpSpPr>
          <a:xfrm>
            <a:off x="995363" y="1330326"/>
            <a:ext cx="9561370" cy="3898892"/>
            <a:chOff x="995363" y="1330326"/>
            <a:chExt cx="9561370" cy="4081598"/>
          </a:xfrm>
        </p:grpSpPr>
        <p:grpSp>
          <p:nvGrpSpPr>
            <p:cNvPr id="15" name="Group 14">
              <a:extLst>
                <a:ext uri="{FF2B5EF4-FFF2-40B4-BE49-F238E27FC236}">
                  <a16:creationId xmlns:a16="http://schemas.microsoft.com/office/drawing/2014/main" id="{BAA0594F-D7FF-4B16-6D78-9794CEA4550C}"/>
                </a:ext>
              </a:extLst>
            </p:cNvPr>
            <p:cNvGrpSpPr/>
            <p:nvPr/>
          </p:nvGrpSpPr>
          <p:grpSpPr>
            <a:xfrm>
              <a:off x="995363" y="1330326"/>
              <a:ext cx="9561369" cy="2025116"/>
              <a:chOff x="995363" y="1330325"/>
              <a:chExt cx="17815795" cy="2488274"/>
            </a:xfrm>
            <a:solidFill>
              <a:schemeClr val="bg1">
                <a:lumMod val="95000"/>
              </a:schemeClr>
            </a:solidFill>
          </p:grpSpPr>
          <p:sp>
            <p:nvSpPr>
              <p:cNvPr id="2" name="Rectangle 1">
                <a:extLst>
                  <a:ext uri="{FF2B5EF4-FFF2-40B4-BE49-F238E27FC236}">
                    <a16:creationId xmlns:a16="http://schemas.microsoft.com/office/drawing/2014/main" id="{4EE73EA5-11E6-CA91-600C-5BE6A8E19A29}"/>
                  </a:ext>
                </a:extLst>
              </p:cNvPr>
              <p:cNvSpPr/>
              <p:nvPr/>
            </p:nvSpPr>
            <p:spPr>
              <a:xfrm>
                <a:off x="995363" y="1330325"/>
                <a:ext cx="1233487" cy="1212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schemeClr val="bg1"/>
                    </a:solidFill>
                    <a:latin typeface="+mj-lt"/>
                  </a:rPr>
                  <a:t>01</a:t>
                </a:r>
                <a:endParaRPr lang="en-US" sz="2400" dirty="0">
                  <a:solidFill>
                    <a:schemeClr val="bg1"/>
                  </a:solidFill>
                </a:endParaRPr>
              </a:p>
            </p:txBody>
          </p:sp>
          <p:sp>
            <p:nvSpPr>
              <p:cNvPr id="3" name="Rectangle 2">
                <a:extLst>
                  <a:ext uri="{FF2B5EF4-FFF2-40B4-BE49-F238E27FC236}">
                    <a16:creationId xmlns:a16="http://schemas.microsoft.com/office/drawing/2014/main" id="{47BE6985-BFD3-CAE0-3299-D9984C3DC214}"/>
                  </a:ext>
                </a:extLst>
              </p:cNvPr>
              <p:cNvSpPr/>
              <p:nvPr/>
            </p:nvSpPr>
            <p:spPr>
              <a:xfrm>
                <a:off x="2376486" y="1330325"/>
                <a:ext cx="16434672" cy="1212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b="1" dirty="0">
                    <a:solidFill>
                      <a:schemeClr val="tx2"/>
                    </a:solidFill>
                  </a:rPr>
                  <a:t>Informs strategy</a:t>
                </a:r>
                <a:endParaRPr lang="en-US" dirty="0">
                  <a:solidFill>
                    <a:schemeClr val="tx2"/>
                  </a:solidFill>
                </a:endParaRPr>
              </a:p>
            </p:txBody>
          </p:sp>
          <p:sp>
            <p:nvSpPr>
              <p:cNvPr id="9" name="Rectangle 8">
                <a:extLst>
                  <a:ext uri="{FF2B5EF4-FFF2-40B4-BE49-F238E27FC236}">
                    <a16:creationId xmlns:a16="http://schemas.microsoft.com/office/drawing/2014/main" id="{31A861F1-B89C-F949-1351-F05F2BBB97D5}"/>
                  </a:ext>
                </a:extLst>
              </p:cNvPr>
              <p:cNvSpPr/>
              <p:nvPr/>
            </p:nvSpPr>
            <p:spPr>
              <a:xfrm>
                <a:off x="995363" y="2607135"/>
                <a:ext cx="1233487" cy="12114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schemeClr val="bg1"/>
                    </a:solidFill>
                    <a:latin typeface="+mj-lt"/>
                  </a:rPr>
                  <a:t>02</a:t>
                </a:r>
                <a:endParaRPr lang="en-US" sz="2400" dirty="0">
                  <a:solidFill>
                    <a:schemeClr val="bg1"/>
                  </a:solidFill>
                </a:endParaRPr>
              </a:p>
            </p:txBody>
          </p:sp>
          <p:sp>
            <p:nvSpPr>
              <p:cNvPr id="10" name="Rectangle 9">
                <a:extLst>
                  <a:ext uri="{FF2B5EF4-FFF2-40B4-BE49-F238E27FC236}">
                    <a16:creationId xmlns:a16="http://schemas.microsoft.com/office/drawing/2014/main" id="{64E21E20-E781-5C9A-E578-F9535984F7DB}"/>
                  </a:ext>
                </a:extLst>
              </p:cNvPr>
              <p:cNvSpPr/>
              <p:nvPr/>
            </p:nvSpPr>
            <p:spPr>
              <a:xfrm>
                <a:off x="2376488" y="2590800"/>
                <a:ext cx="16434670" cy="1211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spcAft>
                    <a:spcPts val="600"/>
                  </a:spcAft>
                </a:pPr>
                <a:r>
                  <a:rPr lang="en-US" b="1" dirty="0">
                    <a:solidFill>
                      <a:schemeClr val="tx2"/>
                    </a:solidFill>
                  </a:rPr>
                  <a:t>Creates the ability to track progress and tell a cohesive story</a:t>
                </a:r>
              </a:p>
            </p:txBody>
          </p:sp>
        </p:grpSp>
        <p:sp>
          <p:nvSpPr>
            <p:cNvPr id="11" name="Rectangle 10">
              <a:extLst>
                <a:ext uri="{FF2B5EF4-FFF2-40B4-BE49-F238E27FC236}">
                  <a16:creationId xmlns:a16="http://schemas.microsoft.com/office/drawing/2014/main" id="{0605CE78-EC85-2150-386E-2CF1A4411977}"/>
                </a:ext>
              </a:extLst>
            </p:cNvPr>
            <p:cNvSpPr/>
            <p:nvPr/>
          </p:nvSpPr>
          <p:spPr>
            <a:xfrm>
              <a:off x="995363" y="3398979"/>
              <a:ext cx="661987" cy="987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schemeClr val="bg1"/>
                  </a:solidFill>
                  <a:latin typeface="+mj-lt"/>
                </a:rPr>
                <a:t>03</a:t>
              </a:r>
              <a:endParaRPr lang="en-US" sz="2400" dirty="0">
                <a:solidFill>
                  <a:schemeClr val="bg1"/>
                </a:solidFill>
              </a:endParaRPr>
            </a:p>
          </p:txBody>
        </p:sp>
        <p:sp>
          <p:nvSpPr>
            <p:cNvPr id="12" name="Rectangle 11">
              <a:extLst>
                <a:ext uri="{FF2B5EF4-FFF2-40B4-BE49-F238E27FC236}">
                  <a16:creationId xmlns:a16="http://schemas.microsoft.com/office/drawing/2014/main" id="{68675FA2-CBE6-0600-F588-2975DB05526E}"/>
                </a:ext>
              </a:extLst>
            </p:cNvPr>
            <p:cNvSpPr/>
            <p:nvPr/>
          </p:nvSpPr>
          <p:spPr>
            <a:xfrm>
              <a:off x="1736584" y="3398979"/>
              <a:ext cx="8820149" cy="9870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b="1" dirty="0">
                  <a:solidFill>
                    <a:schemeClr val="tx2"/>
                  </a:solidFill>
                </a:rPr>
                <a:t>Improves delivery and resource allocation</a:t>
              </a:r>
            </a:p>
          </p:txBody>
        </p:sp>
        <p:grpSp>
          <p:nvGrpSpPr>
            <p:cNvPr id="19" name="Group 18">
              <a:extLst>
                <a:ext uri="{FF2B5EF4-FFF2-40B4-BE49-F238E27FC236}">
                  <a16:creationId xmlns:a16="http://schemas.microsoft.com/office/drawing/2014/main" id="{090A1ACB-E68D-11F9-F06F-58401953E1FC}"/>
                </a:ext>
              </a:extLst>
            </p:cNvPr>
            <p:cNvGrpSpPr/>
            <p:nvPr/>
          </p:nvGrpSpPr>
          <p:grpSpPr>
            <a:xfrm>
              <a:off x="995363" y="4424830"/>
              <a:ext cx="9561370" cy="987094"/>
              <a:chOff x="995363" y="497196"/>
              <a:chExt cx="9561370" cy="1212849"/>
            </a:xfrm>
            <a:solidFill>
              <a:schemeClr val="bg1">
                <a:lumMod val="95000"/>
              </a:schemeClr>
            </a:solidFill>
          </p:grpSpPr>
          <p:sp>
            <p:nvSpPr>
              <p:cNvPr id="21" name="Rectangle 20">
                <a:extLst>
                  <a:ext uri="{FF2B5EF4-FFF2-40B4-BE49-F238E27FC236}">
                    <a16:creationId xmlns:a16="http://schemas.microsoft.com/office/drawing/2014/main" id="{D015616E-BAC3-8CAE-B6E0-237E6338520C}"/>
                  </a:ext>
                </a:extLst>
              </p:cNvPr>
              <p:cNvSpPr/>
              <p:nvPr/>
            </p:nvSpPr>
            <p:spPr>
              <a:xfrm>
                <a:off x="995363" y="497196"/>
                <a:ext cx="661987" cy="12128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schemeClr val="bg1"/>
                    </a:solidFill>
                    <a:latin typeface="+mj-lt"/>
                  </a:rPr>
                  <a:t>04</a:t>
                </a:r>
                <a:endParaRPr lang="en-US" sz="2400" dirty="0">
                  <a:solidFill>
                    <a:schemeClr val="bg1"/>
                  </a:solidFill>
                </a:endParaRPr>
              </a:p>
            </p:txBody>
          </p:sp>
          <p:sp>
            <p:nvSpPr>
              <p:cNvPr id="22" name="Rectangle 21">
                <a:extLst>
                  <a:ext uri="{FF2B5EF4-FFF2-40B4-BE49-F238E27FC236}">
                    <a16:creationId xmlns:a16="http://schemas.microsoft.com/office/drawing/2014/main" id="{4AB38CC8-6883-BD65-01CB-8CE85A787DAD}"/>
                  </a:ext>
                </a:extLst>
              </p:cNvPr>
              <p:cNvSpPr/>
              <p:nvPr/>
            </p:nvSpPr>
            <p:spPr>
              <a:xfrm>
                <a:off x="1736584" y="497196"/>
                <a:ext cx="8820149" cy="12128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b="1" dirty="0">
                    <a:solidFill>
                      <a:schemeClr val="tx2"/>
                    </a:solidFill>
                  </a:rPr>
                  <a:t>Forced to make difficult program decisions (funding and volunteering)</a:t>
                </a:r>
              </a:p>
            </p:txBody>
          </p:sp>
        </p:grpSp>
      </p:grpSp>
    </p:spTree>
    <p:extLst>
      <p:ext uri="{BB962C8B-B14F-4D97-AF65-F5344CB8AC3E}">
        <p14:creationId xmlns:p14="http://schemas.microsoft.com/office/powerpoint/2010/main" val="165600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096A9F65-FA29-AF99-DCFA-5D870D410457}"/>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US" sz="4400" dirty="0">
                <a:solidFill>
                  <a:schemeClr val="bg1"/>
                </a:solidFill>
              </a:rPr>
              <a:t>Measurement Framework</a:t>
            </a:r>
            <a:endParaRPr lang="en-US" dirty="0">
              <a:solidFill>
                <a:schemeClr val="bg1"/>
              </a:solidFill>
            </a:endParaRPr>
          </a:p>
        </p:txBody>
      </p:sp>
      <p:sp>
        <p:nvSpPr>
          <p:cNvPr id="2" name="Title 1">
            <a:extLst>
              <a:ext uri="{FF2B5EF4-FFF2-40B4-BE49-F238E27FC236}">
                <a16:creationId xmlns:a16="http://schemas.microsoft.com/office/drawing/2014/main" id="{0741F259-EDA5-8015-CE4D-D1735A6A2DA4}"/>
              </a:ext>
            </a:extLst>
          </p:cNvPr>
          <p:cNvSpPr>
            <a:spLocks noGrp="1"/>
          </p:cNvSpPr>
          <p:nvPr>
            <p:ph type="title"/>
          </p:nvPr>
        </p:nvSpPr>
        <p:spPr/>
        <p:txBody>
          <a:bodyPr/>
          <a:lstStyle/>
          <a:p>
            <a:r>
              <a:rPr lang="en-US" dirty="0"/>
              <a:t>Measurement Framework</a:t>
            </a:r>
          </a:p>
        </p:txBody>
      </p:sp>
      <p:sp>
        <p:nvSpPr>
          <p:cNvPr id="3" name="Rectangle 2">
            <a:extLst>
              <a:ext uri="{FF2B5EF4-FFF2-40B4-BE49-F238E27FC236}">
                <a16:creationId xmlns:a16="http://schemas.microsoft.com/office/drawing/2014/main" id="{9CDA6E30-E032-9757-9446-2DDC0C07F51E}"/>
              </a:ext>
            </a:extLst>
          </p:cNvPr>
          <p:cNvSpPr/>
          <p:nvPr/>
        </p:nvSpPr>
        <p:spPr>
          <a:xfrm>
            <a:off x="995363" y="1330325"/>
            <a:ext cx="1815333" cy="4546600"/>
          </a:xfrm>
          <a:prstGeom prst="rect">
            <a:avLst/>
          </a:prstGeom>
          <a:solidFill>
            <a:srgbClr val="00338D"/>
          </a:solidFill>
          <a:ln w="0" cap="flat" cmpd="sng" algn="ctr">
            <a:noFill/>
            <a:prstDash val="solid"/>
            <a:miter lim="800000"/>
          </a:ln>
          <a:effectLst/>
          <a:extLst>
            <a:ext uri="{91240B29-F687-4F45-9708-019B960494DF}">
              <a14:hiddenLine xmlns:a14="http://schemas.microsoft.com/office/drawing/2010/main" w="0" cap="flat" cmpd="sng" algn="ctr">
                <a:solidFill>
                  <a:srgbClr val="00338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1013460" rIns="0" bIns="0" rtlCol="0" anchor="ctr"/>
          <a:lstStyle/>
          <a:p>
            <a:pPr algn="ctr"/>
            <a:r>
              <a:rPr lang="en-US" sz="1600" b="1" dirty="0">
                <a:solidFill>
                  <a:srgbClr val="FFFFFF"/>
                </a:solidFill>
              </a:rPr>
              <a:t>Implementation </a:t>
            </a:r>
          </a:p>
          <a:p>
            <a:pPr algn="ctr"/>
            <a:r>
              <a:rPr lang="en-US" sz="1600" b="1" dirty="0">
                <a:solidFill>
                  <a:srgbClr val="FFFFFF"/>
                </a:solidFill>
              </a:rPr>
              <a:t>of a </a:t>
            </a:r>
          </a:p>
          <a:p>
            <a:pPr algn="ctr"/>
            <a:r>
              <a:rPr lang="en-US" sz="1600" b="1" dirty="0">
                <a:solidFill>
                  <a:srgbClr val="FFFFFF"/>
                </a:solidFill>
              </a:rPr>
              <a:t>strategic plan</a:t>
            </a:r>
          </a:p>
        </p:txBody>
      </p:sp>
      <p:sp>
        <p:nvSpPr>
          <p:cNvPr id="5" name="Rectangle 4">
            <a:extLst>
              <a:ext uri="{FF2B5EF4-FFF2-40B4-BE49-F238E27FC236}">
                <a16:creationId xmlns:a16="http://schemas.microsoft.com/office/drawing/2014/main" id="{88D3DABF-A20E-5A9B-F13D-89ED76A2D113}"/>
              </a:ext>
            </a:extLst>
          </p:cNvPr>
          <p:cNvSpPr/>
          <p:nvPr/>
        </p:nvSpPr>
        <p:spPr>
          <a:xfrm>
            <a:off x="3092642" y="1330325"/>
            <a:ext cx="1815333" cy="4546600"/>
          </a:xfrm>
          <a:prstGeom prst="rect">
            <a:avLst/>
          </a:prstGeom>
          <a:solidFill>
            <a:schemeClr val="accent1"/>
          </a:solid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1013460" rIns="0" bIns="0" rtlCol="0" anchor="ctr"/>
          <a:lstStyle/>
          <a:p>
            <a:pPr algn="ctr"/>
            <a:r>
              <a:rPr lang="en-US" sz="1600" b="1" dirty="0">
                <a:solidFill>
                  <a:schemeClr val="bg1"/>
                </a:solidFill>
              </a:rPr>
              <a:t>Focus areas</a:t>
            </a:r>
          </a:p>
        </p:txBody>
      </p:sp>
      <p:sp>
        <p:nvSpPr>
          <p:cNvPr id="6" name="Rectangle 5">
            <a:extLst>
              <a:ext uri="{FF2B5EF4-FFF2-40B4-BE49-F238E27FC236}">
                <a16:creationId xmlns:a16="http://schemas.microsoft.com/office/drawing/2014/main" id="{37DC0A1E-B9A8-A004-AFE7-8612E34486FD}"/>
              </a:ext>
            </a:extLst>
          </p:cNvPr>
          <p:cNvSpPr/>
          <p:nvPr/>
        </p:nvSpPr>
        <p:spPr>
          <a:xfrm>
            <a:off x="5189921" y="1330325"/>
            <a:ext cx="1815333" cy="4546600"/>
          </a:xfrm>
          <a:prstGeom prst="rect">
            <a:avLst/>
          </a:prstGeom>
          <a:solidFill>
            <a:schemeClr val="accent1"/>
          </a:solid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1013460" rIns="0" bIns="0" rtlCol="0" anchor="ctr"/>
          <a:lstStyle/>
          <a:p>
            <a:pPr algn="ctr"/>
            <a:r>
              <a:rPr lang="en-US" sz="1600" b="1" dirty="0">
                <a:solidFill>
                  <a:schemeClr val="bg1"/>
                </a:solidFill>
              </a:rPr>
              <a:t>Desired results</a:t>
            </a:r>
          </a:p>
        </p:txBody>
      </p:sp>
      <p:sp>
        <p:nvSpPr>
          <p:cNvPr id="7" name="Rectangle 6">
            <a:extLst>
              <a:ext uri="{FF2B5EF4-FFF2-40B4-BE49-F238E27FC236}">
                <a16:creationId xmlns:a16="http://schemas.microsoft.com/office/drawing/2014/main" id="{BAECCA4A-E374-BDF6-C79D-AB05737CFC9F}"/>
              </a:ext>
            </a:extLst>
          </p:cNvPr>
          <p:cNvSpPr/>
          <p:nvPr/>
        </p:nvSpPr>
        <p:spPr>
          <a:xfrm>
            <a:off x="7287201" y="1330325"/>
            <a:ext cx="1815333" cy="4546600"/>
          </a:xfrm>
          <a:prstGeom prst="rect">
            <a:avLst/>
          </a:prstGeom>
          <a:solidFill>
            <a:schemeClr val="accent1"/>
          </a:solid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1013460" rIns="0" bIns="0" rtlCol="0" anchor="ctr"/>
          <a:lstStyle/>
          <a:p>
            <a:pPr algn="ctr"/>
            <a:r>
              <a:rPr lang="en-US" sz="1600" b="1" dirty="0">
                <a:solidFill>
                  <a:schemeClr val="bg1"/>
                </a:solidFill>
              </a:rPr>
              <a:t>Programs and investments</a:t>
            </a:r>
          </a:p>
        </p:txBody>
      </p:sp>
      <p:sp>
        <p:nvSpPr>
          <p:cNvPr id="8" name="Rectangle 7">
            <a:extLst>
              <a:ext uri="{FF2B5EF4-FFF2-40B4-BE49-F238E27FC236}">
                <a16:creationId xmlns:a16="http://schemas.microsoft.com/office/drawing/2014/main" id="{39172E95-7591-2DF5-4DF2-91B9F74021D9}"/>
              </a:ext>
            </a:extLst>
          </p:cNvPr>
          <p:cNvSpPr/>
          <p:nvPr/>
        </p:nvSpPr>
        <p:spPr>
          <a:xfrm>
            <a:off x="9384480" y="1330325"/>
            <a:ext cx="1815333" cy="4546600"/>
          </a:xfrm>
          <a:prstGeom prst="rect">
            <a:avLst/>
          </a:prstGeom>
          <a:solidFill>
            <a:srgbClr val="00338D"/>
          </a:solidFill>
          <a:ln w="0" cap="flat" cmpd="sng" algn="ctr">
            <a:noFill/>
            <a:prstDash val="solid"/>
            <a:miter lim="800000"/>
          </a:ln>
          <a:effectLst/>
          <a:extLst>
            <a:ext uri="{91240B29-F687-4F45-9708-019B960494DF}">
              <a14:hiddenLine xmlns:a14="http://schemas.microsoft.com/office/drawing/2010/main" w="0" cap="flat" cmpd="sng" algn="ctr">
                <a:solidFill>
                  <a:srgbClr val="00338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1013460" rIns="0" bIns="0" rtlCol="0" anchor="ctr"/>
          <a:lstStyle/>
          <a:p>
            <a:pPr algn="ctr"/>
            <a:r>
              <a:rPr lang="en-US" sz="1600" b="1" dirty="0">
                <a:solidFill>
                  <a:srgbClr val="FFFFFF"/>
                </a:solidFill>
              </a:rPr>
              <a:t>Vision </a:t>
            </a:r>
            <a:br>
              <a:rPr lang="en-US" sz="1600" b="1" dirty="0">
                <a:solidFill>
                  <a:srgbClr val="FFFFFF"/>
                </a:solidFill>
              </a:rPr>
            </a:br>
            <a:r>
              <a:rPr lang="en-US" sz="1600" b="1" dirty="0">
                <a:solidFill>
                  <a:srgbClr val="FFFFFF"/>
                </a:solidFill>
              </a:rPr>
              <a:t>statement</a:t>
            </a:r>
          </a:p>
        </p:txBody>
      </p:sp>
      <p:sp>
        <p:nvSpPr>
          <p:cNvPr id="9" name="object 34">
            <a:extLst>
              <a:ext uri="{FF2B5EF4-FFF2-40B4-BE49-F238E27FC236}">
                <a16:creationId xmlns:a16="http://schemas.microsoft.com/office/drawing/2014/main" id="{491DB38B-5F84-2395-6AC7-15647DDA5218}"/>
              </a:ext>
            </a:extLst>
          </p:cNvPr>
          <p:cNvSpPr txBox="1">
            <a:spLocks/>
          </p:cNvSpPr>
          <p:nvPr/>
        </p:nvSpPr>
        <p:spPr>
          <a:xfrm>
            <a:off x="995364" y="1695533"/>
            <a:ext cx="1815332" cy="1143000"/>
          </a:xfrm>
          <a:prstGeom prst="roundRect">
            <a:avLst>
              <a:gd name="adj" fmla="val 13334"/>
            </a:avLst>
          </a:prstGeom>
          <a:solidFill>
            <a:srgbClr val="ACEAFF"/>
          </a:solidFill>
        </p:spPr>
        <p:txBody>
          <a:bodyPr vert="horz" wrap="square" lIns="0" tIns="11206" rIns="0" bIns="91440" rtlCol="0" anchor="ctr">
            <a:no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lang="en-US" sz="2400" b="0" i="0" u="none" strike="noStrike" kern="1200" cap="none" spc="0" normalizeH="0" baseline="0" noProof="0" dirty="0">
                <a:ln>
                  <a:noFill/>
                </a:ln>
                <a:solidFill>
                  <a:srgbClr val="00338D"/>
                </a:solidFill>
                <a:effectLst/>
                <a:uLnTx/>
                <a:uFillTx/>
                <a:latin typeface="KPMG Bold"/>
                <a:ea typeface="+mn-ea"/>
                <a:cs typeface="Arial"/>
              </a:rPr>
              <a:t>What’s </a:t>
            </a:r>
            <a:br>
              <a:rPr kumimoji="0" lang="en-US" sz="2400" b="0" i="0" u="none" strike="noStrike" kern="1200" cap="none" spc="0" normalizeH="0" baseline="0" noProof="0" dirty="0">
                <a:ln>
                  <a:noFill/>
                </a:ln>
                <a:solidFill>
                  <a:srgbClr val="00338D"/>
                </a:solidFill>
                <a:effectLst/>
                <a:uLnTx/>
                <a:uFillTx/>
                <a:latin typeface="KPMG Bold"/>
                <a:ea typeface="+mn-ea"/>
                <a:cs typeface="Arial"/>
              </a:rPr>
            </a:br>
            <a:r>
              <a:rPr kumimoji="0" lang="en-US" sz="2400" b="0" i="0" u="none" strike="noStrike" kern="1200" cap="none" spc="0" normalizeH="0" baseline="0" noProof="0" dirty="0">
                <a:ln>
                  <a:noFill/>
                </a:ln>
                <a:solidFill>
                  <a:srgbClr val="00338D"/>
                </a:solidFill>
                <a:effectLst/>
                <a:uLnTx/>
                <a:uFillTx/>
                <a:latin typeface="KPMG Bold"/>
                <a:ea typeface="+mn-ea"/>
                <a:cs typeface="Arial"/>
              </a:rPr>
              <a:t>your strategy?</a:t>
            </a:r>
            <a:endParaRPr kumimoji="0" b="0" i="0" u="none" strike="noStrike" kern="1200" cap="none" spc="0" normalizeH="0" baseline="0" noProof="0" dirty="0">
              <a:ln>
                <a:noFill/>
              </a:ln>
              <a:solidFill>
                <a:srgbClr val="00338D"/>
              </a:solidFill>
              <a:effectLst/>
              <a:uLnTx/>
              <a:uFillTx/>
              <a:latin typeface="KPMG Bold"/>
              <a:ea typeface="+mn-ea"/>
              <a:cs typeface="Arial"/>
            </a:endParaRPr>
          </a:p>
        </p:txBody>
      </p:sp>
      <p:sp>
        <p:nvSpPr>
          <p:cNvPr id="16" name="object 34">
            <a:extLst>
              <a:ext uri="{FF2B5EF4-FFF2-40B4-BE49-F238E27FC236}">
                <a16:creationId xmlns:a16="http://schemas.microsoft.com/office/drawing/2014/main" id="{1323DA4F-1929-98BB-29C8-6593D6C7B5F8}"/>
              </a:ext>
            </a:extLst>
          </p:cNvPr>
          <p:cNvSpPr txBox="1">
            <a:spLocks/>
          </p:cNvSpPr>
          <p:nvPr/>
        </p:nvSpPr>
        <p:spPr>
          <a:xfrm>
            <a:off x="3092642" y="1695533"/>
            <a:ext cx="1815332" cy="1143000"/>
          </a:xfrm>
          <a:prstGeom prst="roundRect">
            <a:avLst>
              <a:gd name="adj" fmla="val 13334"/>
            </a:avLst>
          </a:prstGeom>
          <a:solidFill>
            <a:srgbClr val="ACEAFF"/>
          </a:solidFill>
        </p:spPr>
        <p:txBody>
          <a:bodyPr vert="horz" wrap="square" lIns="0" tIns="11206" rIns="0" bIns="91440" rtlCol="0" anchor="ctr">
            <a:no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lang="en-US" sz="2400" b="0" i="0" u="none" strike="noStrike" kern="1200" cap="none" spc="0" normalizeH="0" baseline="0" noProof="0" dirty="0">
                <a:ln>
                  <a:noFill/>
                </a:ln>
                <a:solidFill>
                  <a:srgbClr val="00338D"/>
                </a:solidFill>
                <a:effectLst/>
                <a:uLnTx/>
                <a:uFillTx/>
                <a:latin typeface="KPMG Bold"/>
                <a:ea typeface="+mn-ea"/>
                <a:cs typeface="Arial"/>
              </a:rPr>
              <a:t>Where are </a:t>
            </a:r>
            <a:br>
              <a:rPr kumimoji="0" lang="en-US" sz="2400" b="0" i="0" u="none" strike="noStrike" kern="1200" cap="none" spc="0" normalizeH="0" baseline="0" noProof="0" dirty="0">
                <a:ln>
                  <a:noFill/>
                </a:ln>
                <a:solidFill>
                  <a:srgbClr val="00338D"/>
                </a:solidFill>
                <a:effectLst/>
                <a:uLnTx/>
                <a:uFillTx/>
                <a:latin typeface="KPMG Bold"/>
                <a:ea typeface="+mn-ea"/>
                <a:cs typeface="Arial"/>
              </a:rPr>
            </a:br>
            <a:r>
              <a:rPr kumimoji="0" lang="en-US" sz="2400" b="0" i="0" u="none" strike="noStrike" kern="1200" cap="none" spc="0" normalizeH="0" baseline="0" noProof="0" dirty="0">
                <a:ln>
                  <a:noFill/>
                </a:ln>
                <a:solidFill>
                  <a:srgbClr val="00338D"/>
                </a:solidFill>
                <a:effectLst/>
                <a:uLnTx/>
                <a:uFillTx/>
                <a:latin typeface="KPMG Bold"/>
                <a:ea typeface="+mn-ea"/>
                <a:cs typeface="Arial"/>
              </a:rPr>
              <a:t>you investing?</a:t>
            </a:r>
          </a:p>
        </p:txBody>
      </p:sp>
      <p:sp>
        <p:nvSpPr>
          <p:cNvPr id="19" name="object 34">
            <a:extLst>
              <a:ext uri="{FF2B5EF4-FFF2-40B4-BE49-F238E27FC236}">
                <a16:creationId xmlns:a16="http://schemas.microsoft.com/office/drawing/2014/main" id="{8A80C6F3-3554-D90B-AA87-73685A287D68}"/>
              </a:ext>
            </a:extLst>
          </p:cNvPr>
          <p:cNvSpPr txBox="1">
            <a:spLocks/>
          </p:cNvSpPr>
          <p:nvPr/>
        </p:nvSpPr>
        <p:spPr>
          <a:xfrm>
            <a:off x="5189922" y="1695534"/>
            <a:ext cx="1815332" cy="1145637"/>
          </a:xfrm>
          <a:prstGeom prst="roundRect">
            <a:avLst>
              <a:gd name="adj" fmla="val 13334"/>
            </a:avLst>
          </a:prstGeom>
          <a:solidFill>
            <a:srgbClr val="ACEAFF"/>
          </a:solidFill>
        </p:spPr>
        <p:txBody>
          <a:bodyPr vert="horz" wrap="square" lIns="0" tIns="11206" rIns="0" bIns="91440" rtlCol="0" anchor="ctr">
            <a:no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lang="en-US" sz="2400" b="1" i="0" u="none" strike="noStrike" kern="1200" cap="none" spc="-4" normalizeH="0" baseline="0" noProof="0" dirty="0">
                <a:ln>
                  <a:noFill/>
                </a:ln>
                <a:solidFill>
                  <a:srgbClr val="00338D"/>
                </a:solidFill>
                <a:effectLst/>
                <a:uLnTx/>
                <a:uFillTx/>
                <a:latin typeface="KPMG Bold"/>
                <a:ea typeface="+mn-ea"/>
                <a:cs typeface="Arial"/>
              </a:rPr>
              <a:t>What impact are you hoping to make?</a:t>
            </a:r>
            <a:endParaRPr kumimoji="0" lang="en-US" sz="2400" b="0" i="0" u="none" strike="noStrike" kern="1200" cap="none" spc="0" normalizeH="0" baseline="0" noProof="0" dirty="0">
              <a:ln>
                <a:noFill/>
              </a:ln>
              <a:solidFill>
                <a:srgbClr val="00338D"/>
              </a:solidFill>
              <a:effectLst/>
              <a:uLnTx/>
              <a:uFillTx/>
              <a:latin typeface="KPMG Bold"/>
              <a:ea typeface="+mn-ea"/>
              <a:cs typeface="Arial"/>
            </a:endParaRPr>
          </a:p>
        </p:txBody>
      </p:sp>
      <p:sp>
        <p:nvSpPr>
          <p:cNvPr id="21" name="object 34">
            <a:extLst>
              <a:ext uri="{FF2B5EF4-FFF2-40B4-BE49-F238E27FC236}">
                <a16:creationId xmlns:a16="http://schemas.microsoft.com/office/drawing/2014/main" id="{12AE6052-64B7-5F37-1752-3DA854F393BD}"/>
              </a:ext>
            </a:extLst>
          </p:cNvPr>
          <p:cNvSpPr txBox="1">
            <a:spLocks/>
          </p:cNvSpPr>
          <p:nvPr/>
        </p:nvSpPr>
        <p:spPr>
          <a:xfrm>
            <a:off x="7287202" y="1695533"/>
            <a:ext cx="1815332" cy="1143000"/>
          </a:xfrm>
          <a:prstGeom prst="roundRect">
            <a:avLst>
              <a:gd name="adj" fmla="val 13334"/>
            </a:avLst>
          </a:prstGeom>
          <a:solidFill>
            <a:srgbClr val="ACEAFF"/>
          </a:solidFill>
        </p:spPr>
        <p:txBody>
          <a:bodyPr vert="horz" wrap="square" lIns="0" tIns="11206" rIns="0" bIns="91440" rtlCol="0" anchor="ctr">
            <a:no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lang="en-US" sz="2400" b="1" i="0" u="none" strike="noStrike" kern="1200" cap="none" spc="0" normalizeH="0" baseline="0" noProof="0" dirty="0">
                <a:ln>
                  <a:noFill/>
                </a:ln>
                <a:solidFill>
                  <a:srgbClr val="00338D"/>
                </a:solidFill>
                <a:effectLst/>
                <a:uLnTx/>
                <a:uFillTx/>
                <a:latin typeface="KPMG Bold"/>
                <a:ea typeface="+mn-ea"/>
                <a:cs typeface="Arial"/>
              </a:rPr>
              <a:t>What are you supporting?</a:t>
            </a:r>
            <a:endParaRPr kumimoji="0" lang="en-US" sz="2400" b="0" i="0" u="none" strike="noStrike" kern="1200" cap="none" spc="0" normalizeH="0" baseline="0" noProof="0" dirty="0">
              <a:ln>
                <a:noFill/>
              </a:ln>
              <a:solidFill>
                <a:srgbClr val="00338D"/>
              </a:solidFill>
              <a:effectLst/>
              <a:uLnTx/>
              <a:uFillTx/>
              <a:latin typeface="KPMG Bold"/>
              <a:ea typeface="+mn-ea"/>
              <a:cs typeface="Arial"/>
            </a:endParaRPr>
          </a:p>
        </p:txBody>
      </p:sp>
      <p:sp>
        <p:nvSpPr>
          <p:cNvPr id="23" name="object 34">
            <a:extLst>
              <a:ext uri="{FF2B5EF4-FFF2-40B4-BE49-F238E27FC236}">
                <a16:creationId xmlns:a16="http://schemas.microsoft.com/office/drawing/2014/main" id="{58E3026D-14CA-15DD-2B10-2A22B72CD675}"/>
              </a:ext>
            </a:extLst>
          </p:cNvPr>
          <p:cNvSpPr txBox="1">
            <a:spLocks/>
          </p:cNvSpPr>
          <p:nvPr/>
        </p:nvSpPr>
        <p:spPr>
          <a:xfrm>
            <a:off x="9384481" y="1695533"/>
            <a:ext cx="1815332" cy="1143000"/>
          </a:xfrm>
          <a:prstGeom prst="roundRect">
            <a:avLst>
              <a:gd name="adj" fmla="val 13334"/>
            </a:avLst>
          </a:prstGeom>
          <a:solidFill>
            <a:srgbClr val="ACEAFF"/>
          </a:solidFill>
        </p:spPr>
        <p:txBody>
          <a:bodyPr vert="horz" wrap="square" lIns="0" tIns="11206" rIns="0" bIns="91440" rtlCol="0" anchor="ctr">
            <a:no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lang="en-US" sz="2400" b="1" i="0" u="none" strike="noStrike" kern="1200" cap="none" spc="0" normalizeH="0" baseline="0" noProof="0" dirty="0">
                <a:ln>
                  <a:noFill/>
                </a:ln>
                <a:solidFill>
                  <a:srgbClr val="00338D"/>
                </a:solidFill>
                <a:effectLst/>
                <a:uLnTx/>
                <a:uFillTx/>
                <a:latin typeface="KPMG Bold"/>
                <a:ea typeface="+mn-ea"/>
                <a:cs typeface="Arial"/>
              </a:rPr>
              <a:t>What do you hope to achieve?</a:t>
            </a:r>
            <a:endParaRPr kumimoji="0" lang="en-US" sz="2400" b="0" i="0" u="none" strike="noStrike" kern="1200" cap="none" spc="0" normalizeH="0" baseline="0" noProof="0" dirty="0">
              <a:ln>
                <a:noFill/>
              </a:ln>
              <a:solidFill>
                <a:srgbClr val="00338D"/>
              </a:solidFill>
              <a:effectLst/>
              <a:uLnTx/>
              <a:uFillTx/>
              <a:latin typeface="KPMG Bold"/>
              <a:ea typeface="+mn-ea"/>
              <a:cs typeface="Arial"/>
            </a:endParaRPr>
          </a:p>
        </p:txBody>
      </p:sp>
      <p:grpSp>
        <p:nvGrpSpPr>
          <p:cNvPr id="24" name="Group 23">
            <a:extLst>
              <a:ext uri="{FF2B5EF4-FFF2-40B4-BE49-F238E27FC236}">
                <a16:creationId xmlns:a16="http://schemas.microsoft.com/office/drawing/2014/main" id="{0CF4F4D6-E908-16F6-C1BD-2A5687775135}"/>
              </a:ext>
            </a:extLst>
          </p:cNvPr>
          <p:cNvGrpSpPr/>
          <p:nvPr/>
        </p:nvGrpSpPr>
        <p:grpSpPr>
          <a:xfrm rot="16200000">
            <a:off x="2671962" y="3850649"/>
            <a:ext cx="534014" cy="514986"/>
            <a:chOff x="6708469" y="2048216"/>
            <a:chExt cx="349863" cy="349863"/>
          </a:xfrm>
        </p:grpSpPr>
        <p:sp>
          <p:nvSpPr>
            <p:cNvPr id="25" name="Oval 24">
              <a:extLst>
                <a:ext uri="{FF2B5EF4-FFF2-40B4-BE49-F238E27FC236}">
                  <a16:creationId xmlns:a16="http://schemas.microsoft.com/office/drawing/2014/main" id="{26053B28-444B-BA28-BAE6-90BF1047C21E}"/>
                </a:ext>
              </a:extLst>
            </p:cNvPr>
            <p:cNvSpPr/>
            <p:nvPr/>
          </p:nvSpPr>
          <p:spPr>
            <a:xfrm>
              <a:off x="6708469" y="2048216"/>
              <a:ext cx="349863" cy="3498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26" name="Isosceles Triangle 25">
              <a:extLst>
                <a:ext uri="{FF2B5EF4-FFF2-40B4-BE49-F238E27FC236}">
                  <a16:creationId xmlns:a16="http://schemas.microsoft.com/office/drawing/2014/main" id="{F30D3FA3-A085-3F13-DB53-503408D0E57F}"/>
                </a:ext>
              </a:extLst>
            </p:cNvPr>
            <p:cNvSpPr/>
            <p:nvPr/>
          </p:nvSpPr>
          <p:spPr>
            <a:xfrm rot="10800000">
              <a:off x="6759651" y="2163922"/>
              <a:ext cx="247497" cy="1616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grpSp>
        <p:nvGrpSpPr>
          <p:cNvPr id="27" name="Group 26">
            <a:extLst>
              <a:ext uri="{FF2B5EF4-FFF2-40B4-BE49-F238E27FC236}">
                <a16:creationId xmlns:a16="http://schemas.microsoft.com/office/drawing/2014/main" id="{E80F8765-3773-D36E-33E6-CD22B055FEA7}"/>
              </a:ext>
            </a:extLst>
          </p:cNvPr>
          <p:cNvGrpSpPr/>
          <p:nvPr/>
        </p:nvGrpSpPr>
        <p:grpSpPr>
          <a:xfrm rot="16200000">
            <a:off x="8963800" y="3850649"/>
            <a:ext cx="534014" cy="514986"/>
            <a:chOff x="6708469" y="2048216"/>
            <a:chExt cx="349863" cy="349863"/>
          </a:xfrm>
        </p:grpSpPr>
        <p:sp>
          <p:nvSpPr>
            <p:cNvPr id="28" name="Oval 27">
              <a:extLst>
                <a:ext uri="{FF2B5EF4-FFF2-40B4-BE49-F238E27FC236}">
                  <a16:creationId xmlns:a16="http://schemas.microsoft.com/office/drawing/2014/main" id="{18F4338A-39D5-1D7A-5061-5CC8AAABB131}"/>
                </a:ext>
              </a:extLst>
            </p:cNvPr>
            <p:cNvSpPr/>
            <p:nvPr/>
          </p:nvSpPr>
          <p:spPr>
            <a:xfrm>
              <a:off x="6708469" y="2048216"/>
              <a:ext cx="349863" cy="3498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30" name="Isosceles Triangle 29">
              <a:extLst>
                <a:ext uri="{FF2B5EF4-FFF2-40B4-BE49-F238E27FC236}">
                  <a16:creationId xmlns:a16="http://schemas.microsoft.com/office/drawing/2014/main" id="{A687208F-EF46-4134-E939-9B3FA1F21C08}"/>
                </a:ext>
              </a:extLst>
            </p:cNvPr>
            <p:cNvSpPr/>
            <p:nvPr/>
          </p:nvSpPr>
          <p:spPr>
            <a:xfrm rot="10800000">
              <a:off x="6759651" y="2163922"/>
              <a:ext cx="247497" cy="1616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spTree>
    <p:extLst>
      <p:ext uri="{BB962C8B-B14F-4D97-AF65-F5344CB8AC3E}">
        <p14:creationId xmlns:p14="http://schemas.microsoft.com/office/powerpoint/2010/main" val="296312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34052-606F-A2A2-D536-A001506A0C5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E0F59A0-9090-C961-71C1-2B9AFDCF3DE8}"/>
              </a:ext>
            </a:extLst>
          </p:cNvPr>
          <p:cNvSpPr txBox="1">
            <a:spLocks/>
          </p:cNvSpPr>
          <p:nvPr/>
        </p:nvSpPr>
        <p:spPr>
          <a:xfrm>
            <a:off x="992187" y="431800"/>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US" sz="4400" dirty="0">
                <a:solidFill>
                  <a:schemeClr val="bg1"/>
                </a:solidFill>
              </a:rPr>
              <a:t>Sample: Measurement Framework</a:t>
            </a:r>
            <a:endParaRPr lang="en-US" dirty="0">
              <a:solidFill>
                <a:schemeClr val="bg1"/>
              </a:solidFill>
            </a:endParaRPr>
          </a:p>
        </p:txBody>
      </p:sp>
      <p:sp>
        <p:nvSpPr>
          <p:cNvPr id="3" name="Title 2">
            <a:extLst>
              <a:ext uri="{FF2B5EF4-FFF2-40B4-BE49-F238E27FC236}">
                <a16:creationId xmlns:a16="http://schemas.microsoft.com/office/drawing/2014/main" id="{7D353D1C-76C1-390E-96A6-7962A6C9D6AC}"/>
              </a:ext>
            </a:extLst>
          </p:cNvPr>
          <p:cNvSpPr>
            <a:spLocks noGrp="1"/>
          </p:cNvSpPr>
          <p:nvPr>
            <p:ph type="title"/>
          </p:nvPr>
        </p:nvSpPr>
        <p:spPr/>
        <p:txBody>
          <a:bodyPr/>
          <a:lstStyle/>
          <a:p>
            <a:r>
              <a:rPr lang="en-US" dirty="0"/>
              <a:t>Sample: Measurement Framework</a:t>
            </a:r>
          </a:p>
        </p:txBody>
      </p:sp>
      <p:sp>
        <p:nvSpPr>
          <p:cNvPr id="4" name="Rectangle 3">
            <a:extLst>
              <a:ext uri="{FF2B5EF4-FFF2-40B4-BE49-F238E27FC236}">
                <a16:creationId xmlns:a16="http://schemas.microsoft.com/office/drawing/2014/main" id="{DC4E0B8F-FA39-7B46-0482-044E908FF612}"/>
              </a:ext>
            </a:extLst>
          </p:cNvPr>
          <p:cNvSpPr/>
          <p:nvPr/>
        </p:nvSpPr>
        <p:spPr>
          <a:xfrm>
            <a:off x="5102291" y="1330325"/>
            <a:ext cx="1984309" cy="4546600"/>
          </a:xfrm>
          <a:prstGeom prst="rect">
            <a:avLst/>
          </a:prstGeom>
          <a:solidFill>
            <a:srgbClr val="F1C44D"/>
          </a:solidFill>
          <a:ln w="0" cap="flat" cmpd="sng" algn="ctr">
            <a:noFill/>
            <a:prstDash val="solid"/>
            <a:miter lim="800000"/>
          </a:ln>
          <a:effectLst/>
          <a:extLst>
            <a:ext uri="{91240B29-F687-4F45-9708-019B960494DF}">
              <a14:hiddenLine xmlns:a14="http://schemas.microsoft.com/office/drawing/2010/main" w="0" cap="flat" cmpd="sng" algn="ctr">
                <a:solidFill>
                  <a:srgbClr val="F1C44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rgbClr val="00338D"/>
              </a:solidFill>
            </a:endParaRPr>
          </a:p>
        </p:txBody>
      </p:sp>
      <p:sp>
        <p:nvSpPr>
          <p:cNvPr id="5" name="Rectangle 4">
            <a:extLst>
              <a:ext uri="{FF2B5EF4-FFF2-40B4-BE49-F238E27FC236}">
                <a16:creationId xmlns:a16="http://schemas.microsoft.com/office/drawing/2014/main" id="{BC52E2DB-3E74-6652-0ECB-264B9511A5AB}"/>
              </a:ext>
            </a:extLst>
          </p:cNvPr>
          <p:cNvSpPr/>
          <p:nvPr/>
        </p:nvSpPr>
        <p:spPr>
          <a:xfrm>
            <a:off x="995363" y="1330325"/>
            <a:ext cx="1815333" cy="4546600"/>
          </a:xfrm>
          <a:prstGeom prst="rect">
            <a:avLst/>
          </a:prstGeom>
          <a:solidFill>
            <a:srgbClr val="00338D"/>
          </a:solidFill>
          <a:ln w="0" cap="flat" cmpd="sng" algn="ctr">
            <a:noFill/>
            <a:prstDash val="solid"/>
            <a:miter lim="800000"/>
          </a:ln>
          <a:effectLst/>
          <a:extLst>
            <a:ext uri="{91240B29-F687-4F45-9708-019B960494DF}">
              <a14:hiddenLine xmlns:a14="http://schemas.microsoft.com/office/drawing/2010/main" w="0" cap="flat" cmpd="sng" algn="ctr">
                <a:solidFill>
                  <a:srgbClr val="00338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390" tIns="1049655" rIns="72390" bIns="0" rtlCol="0" anchor="t"/>
          <a:lstStyle/>
          <a:p>
            <a:pPr marL="11206" marR="4483"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To support communities and individuals to reach their full potential through educational opportunities and healthcare initiatives for underserved populations</a:t>
            </a:r>
            <a:r>
              <a:rPr lang="en-US" sz="1000" b="1" dirty="0">
                <a:solidFill>
                  <a:prstClr val="white"/>
                </a:solidFill>
                <a:latin typeface="Arial" panose="020B0604020202020204" pitchFamily="34" charset="0"/>
              </a:rPr>
              <a:t>. </a:t>
            </a: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We collaborate to create high-impact initiatives and build resilient communities that benefit all.</a:t>
            </a:r>
            <a:endParaRPr kumimoji="0" lang="en-US" sz="1000" b="0" i="0" u="none" strike="noStrike" kern="1200" cap="none" spc="0" normalizeH="0" baseline="0" noProof="0" dirty="0">
              <a:ln>
                <a:noFill/>
              </a:ln>
              <a:solidFill>
                <a:prstClr val="white"/>
              </a:solidFill>
              <a:effectLst/>
              <a:uLnTx/>
              <a:uFillTx/>
              <a:latin typeface="Arial"/>
              <a:ea typeface="+mn-ea"/>
              <a:cs typeface="Arial"/>
            </a:endParaRPr>
          </a:p>
        </p:txBody>
      </p:sp>
      <p:sp>
        <p:nvSpPr>
          <p:cNvPr id="8" name="Rectangle 7">
            <a:extLst>
              <a:ext uri="{FF2B5EF4-FFF2-40B4-BE49-F238E27FC236}">
                <a16:creationId xmlns:a16="http://schemas.microsoft.com/office/drawing/2014/main" id="{1F89D448-33C0-6E9A-5F4F-C2357E789084}"/>
              </a:ext>
            </a:extLst>
          </p:cNvPr>
          <p:cNvSpPr/>
          <p:nvPr/>
        </p:nvSpPr>
        <p:spPr>
          <a:xfrm>
            <a:off x="3092642" y="1330325"/>
            <a:ext cx="1815333" cy="4546600"/>
          </a:xfrm>
          <a:prstGeom prst="rect">
            <a:avLst/>
          </a:prstGeom>
          <a:solidFill>
            <a:schemeClr val="accent1"/>
          </a:solid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1013460" rIns="0" bIns="0" rtlCol="0" anchor="ctr"/>
          <a:lstStyle/>
          <a:p>
            <a:pPr algn="ctr"/>
            <a:endParaRPr lang="en-US" sz="1600" b="1" dirty="0">
              <a:solidFill>
                <a:schemeClr val="bg1"/>
              </a:solidFill>
            </a:endParaRPr>
          </a:p>
        </p:txBody>
      </p:sp>
      <p:sp>
        <p:nvSpPr>
          <p:cNvPr id="9" name="Rectangle 8">
            <a:extLst>
              <a:ext uri="{FF2B5EF4-FFF2-40B4-BE49-F238E27FC236}">
                <a16:creationId xmlns:a16="http://schemas.microsoft.com/office/drawing/2014/main" id="{8D866D0D-AAB7-67CE-A294-A4E0732D58D6}"/>
              </a:ext>
            </a:extLst>
          </p:cNvPr>
          <p:cNvSpPr/>
          <p:nvPr/>
        </p:nvSpPr>
        <p:spPr>
          <a:xfrm>
            <a:off x="5189921" y="1432560"/>
            <a:ext cx="1815333" cy="4347131"/>
          </a:xfrm>
          <a:prstGeom prst="rect">
            <a:avLst/>
          </a:prstGeom>
          <a:solidFill>
            <a:schemeClr val="accent1"/>
          </a:solid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1013460" rIns="0" bIns="0" rtlCol="0" anchor="ctr"/>
          <a:lstStyle/>
          <a:p>
            <a:endParaRPr lang="en-US" sz="1600" b="1" dirty="0">
              <a:solidFill>
                <a:schemeClr val="bg1"/>
              </a:solidFill>
            </a:endParaRPr>
          </a:p>
        </p:txBody>
      </p:sp>
      <p:sp>
        <p:nvSpPr>
          <p:cNvPr id="10" name="Rectangle 9">
            <a:extLst>
              <a:ext uri="{FF2B5EF4-FFF2-40B4-BE49-F238E27FC236}">
                <a16:creationId xmlns:a16="http://schemas.microsoft.com/office/drawing/2014/main" id="{2759E050-E9F5-C691-8DD2-9830E5A77460}"/>
              </a:ext>
            </a:extLst>
          </p:cNvPr>
          <p:cNvSpPr/>
          <p:nvPr/>
        </p:nvSpPr>
        <p:spPr>
          <a:xfrm>
            <a:off x="7287201" y="1330325"/>
            <a:ext cx="1815333" cy="4546600"/>
          </a:xfrm>
          <a:prstGeom prst="rect">
            <a:avLst/>
          </a:prstGeom>
          <a:solidFill>
            <a:schemeClr val="accent1"/>
          </a:solid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1013460" rIns="0" bIns="0" rtlCol="0" anchor="ctr"/>
          <a:lstStyle/>
          <a:p>
            <a:pPr algn="ctr"/>
            <a:endParaRPr lang="en-US" sz="1600" b="1" dirty="0">
              <a:solidFill>
                <a:schemeClr val="bg1"/>
              </a:solidFill>
            </a:endParaRPr>
          </a:p>
        </p:txBody>
      </p:sp>
      <p:sp>
        <p:nvSpPr>
          <p:cNvPr id="13" name="Rectangle 12">
            <a:extLst>
              <a:ext uri="{FF2B5EF4-FFF2-40B4-BE49-F238E27FC236}">
                <a16:creationId xmlns:a16="http://schemas.microsoft.com/office/drawing/2014/main" id="{AC7D2DBB-2237-E10C-D8C9-70F95C496DA7}"/>
              </a:ext>
            </a:extLst>
          </p:cNvPr>
          <p:cNvSpPr/>
          <p:nvPr/>
        </p:nvSpPr>
        <p:spPr>
          <a:xfrm>
            <a:off x="9384480" y="1330325"/>
            <a:ext cx="1815333" cy="4546600"/>
          </a:xfrm>
          <a:prstGeom prst="rect">
            <a:avLst/>
          </a:prstGeom>
          <a:solidFill>
            <a:srgbClr val="00338D"/>
          </a:solidFill>
          <a:ln w="0" cap="flat" cmpd="sng" algn="ctr">
            <a:noFill/>
            <a:prstDash val="solid"/>
            <a:miter lim="800000"/>
          </a:ln>
          <a:effectLst/>
          <a:extLst>
            <a:ext uri="{91240B29-F687-4F45-9708-019B960494DF}">
              <a14:hiddenLine xmlns:a14="http://schemas.microsoft.com/office/drawing/2010/main" w="0" cap="flat" cmpd="sng" algn="ctr">
                <a:solidFill>
                  <a:srgbClr val="00338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1013460" rIns="0" bIns="0" rtlCol="0" anchor="ctr"/>
          <a:lstStyle/>
          <a:p>
            <a:pPr marL="119063"/>
            <a:r>
              <a:rPr kumimoji="0" lang="en-US" sz="1600" b="1" i="0" u="none" strike="noStrike" kern="1200" cap="none" spc="0" normalizeH="0" baseline="0" noProof="0" dirty="0">
                <a:ln>
                  <a:noFill/>
                </a:ln>
                <a:solidFill>
                  <a:schemeClr val="bg1"/>
                </a:solidFill>
                <a:effectLst/>
                <a:uLnTx/>
                <a:uFillTx/>
                <a:latin typeface="Arial"/>
                <a:ea typeface="+mn-ea"/>
                <a:cs typeface="Arial"/>
              </a:rPr>
              <a:t>Transform our communities through exceptional education and healthcare</a:t>
            </a:r>
          </a:p>
        </p:txBody>
      </p:sp>
      <p:sp>
        <p:nvSpPr>
          <p:cNvPr id="16" name="object 34">
            <a:extLst>
              <a:ext uri="{FF2B5EF4-FFF2-40B4-BE49-F238E27FC236}">
                <a16:creationId xmlns:a16="http://schemas.microsoft.com/office/drawing/2014/main" id="{1EFA2D75-553E-C108-BBB4-7740638A2AA6}"/>
              </a:ext>
            </a:extLst>
          </p:cNvPr>
          <p:cNvSpPr txBox="1">
            <a:spLocks/>
          </p:cNvSpPr>
          <p:nvPr/>
        </p:nvSpPr>
        <p:spPr>
          <a:xfrm>
            <a:off x="995364" y="1550047"/>
            <a:ext cx="1815332" cy="699936"/>
          </a:xfrm>
          <a:prstGeom prst="roundRect">
            <a:avLst>
              <a:gd name="adj" fmla="val 13334"/>
            </a:avLst>
          </a:prstGeom>
          <a:solidFill>
            <a:srgbClr val="ACEAFF"/>
          </a:solidFill>
        </p:spPr>
        <p:txBody>
          <a:bodyPr vert="horz" wrap="square" lIns="0" tIns="11206" rIns="0" bIns="91440" rtlCol="0" anchor="ctr">
            <a:no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lang="en-US" sz="2400" b="0" i="0" u="none" strike="noStrike" kern="1200" cap="none" spc="0" normalizeH="0" baseline="0" noProof="0" dirty="0">
                <a:ln>
                  <a:noFill/>
                </a:ln>
                <a:solidFill>
                  <a:srgbClr val="00338D"/>
                </a:solidFill>
                <a:effectLst/>
                <a:uLnTx/>
                <a:uFillTx/>
                <a:latin typeface="KPMG Bold"/>
                <a:ea typeface="+mn-ea"/>
                <a:cs typeface="Arial"/>
              </a:rPr>
              <a:t>Strategy</a:t>
            </a:r>
          </a:p>
        </p:txBody>
      </p:sp>
      <p:sp>
        <p:nvSpPr>
          <p:cNvPr id="17" name="object 34">
            <a:extLst>
              <a:ext uri="{FF2B5EF4-FFF2-40B4-BE49-F238E27FC236}">
                <a16:creationId xmlns:a16="http://schemas.microsoft.com/office/drawing/2014/main" id="{6573CDA9-FE79-4A8D-3C7E-569D4B9CDB2A}"/>
              </a:ext>
            </a:extLst>
          </p:cNvPr>
          <p:cNvSpPr txBox="1">
            <a:spLocks/>
          </p:cNvSpPr>
          <p:nvPr/>
        </p:nvSpPr>
        <p:spPr>
          <a:xfrm>
            <a:off x="3092642" y="1550047"/>
            <a:ext cx="1815332" cy="699936"/>
          </a:xfrm>
          <a:prstGeom prst="roundRect">
            <a:avLst>
              <a:gd name="adj" fmla="val 13334"/>
            </a:avLst>
          </a:prstGeom>
          <a:solidFill>
            <a:srgbClr val="ACEAFF"/>
          </a:solidFill>
        </p:spPr>
        <p:txBody>
          <a:bodyPr vert="horz" wrap="square" lIns="0" tIns="11206" rIns="0" bIns="91440" rtlCol="0" anchor="ctr">
            <a:no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lang="en-US" sz="2400" b="0" i="0" u="none" strike="noStrike" kern="1200" cap="none" spc="0" normalizeH="0" baseline="0" noProof="0" dirty="0">
                <a:ln>
                  <a:noFill/>
                </a:ln>
                <a:solidFill>
                  <a:srgbClr val="00338D"/>
                </a:solidFill>
                <a:effectLst/>
                <a:uLnTx/>
                <a:uFillTx/>
                <a:latin typeface="KPMG Bold"/>
                <a:ea typeface="+mn-ea"/>
                <a:cs typeface="Arial"/>
              </a:rPr>
              <a:t>Approach</a:t>
            </a:r>
          </a:p>
        </p:txBody>
      </p:sp>
      <p:sp>
        <p:nvSpPr>
          <p:cNvPr id="18" name="object 34">
            <a:extLst>
              <a:ext uri="{FF2B5EF4-FFF2-40B4-BE49-F238E27FC236}">
                <a16:creationId xmlns:a16="http://schemas.microsoft.com/office/drawing/2014/main" id="{0C49E03A-874A-88BB-FFBA-BBE43BEBEA83}"/>
              </a:ext>
            </a:extLst>
          </p:cNvPr>
          <p:cNvSpPr txBox="1">
            <a:spLocks/>
          </p:cNvSpPr>
          <p:nvPr/>
        </p:nvSpPr>
        <p:spPr>
          <a:xfrm>
            <a:off x="5189922" y="1550047"/>
            <a:ext cx="1815332" cy="699936"/>
          </a:xfrm>
          <a:prstGeom prst="roundRect">
            <a:avLst>
              <a:gd name="adj" fmla="val 13334"/>
            </a:avLst>
          </a:prstGeom>
          <a:solidFill>
            <a:srgbClr val="ACEAFF"/>
          </a:solidFill>
        </p:spPr>
        <p:txBody>
          <a:bodyPr vert="horz" wrap="square" lIns="0" tIns="11206" rIns="0" bIns="91440" rtlCol="0" anchor="ctr">
            <a:no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lang="en-US" sz="2400" b="1" i="0" u="none" strike="noStrike" kern="1200" cap="none" spc="-4" normalizeH="0" baseline="0" noProof="0" dirty="0">
                <a:ln>
                  <a:noFill/>
                </a:ln>
                <a:solidFill>
                  <a:srgbClr val="00338D"/>
                </a:solidFill>
                <a:effectLst/>
                <a:uLnTx/>
                <a:uFillTx/>
                <a:latin typeface="KPMG Bold"/>
                <a:ea typeface="+mn-ea"/>
                <a:cs typeface="Arial"/>
              </a:rPr>
              <a:t>Desired results</a:t>
            </a:r>
          </a:p>
        </p:txBody>
      </p:sp>
      <p:sp>
        <p:nvSpPr>
          <p:cNvPr id="19" name="object 34">
            <a:extLst>
              <a:ext uri="{FF2B5EF4-FFF2-40B4-BE49-F238E27FC236}">
                <a16:creationId xmlns:a16="http://schemas.microsoft.com/office/drawing/2014/main" id="{2499620A-E0C0-FDF4-7B8F-2DA2E395E5F1}"/>
              </a:ext>
            </a:extLst>
          </p:cNvPr>
          <p:cNvSpPr txBox="1">
            <a:spLocks/>
          </p:cNvSpPr>
          <p:nvPr/>
        </p:nvSpPr>
        <p:spPr>
          <a:xfrm>
            <a:off x="7287202" y="1550047"/>
            <a:ext cx="1815332" cy="699936"/>
          </a:xfrm>
          <a:prstGeom prst="roundRect">
            <a:avLst>
              <a:gd name="adj" fmla="val 13334"/>
            </a:avLst>
          </a:prstGeom>
          <a:solidFill>
            <a:srgbClr val="ACEAFF"/>
          </a:solidFill>
        </p:spPr>
        <p:txBody>
          <a:bodyPr vert="horz" wrap="square" lIns="0" tIns="11206" rIns="0" bIns="91440" rtlCol="0" anchor="ctr">
            <a:no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lang="en-US" sz="2400" b="1" i="0" u="none" strike="noStrike" kern="1200" cap="none" spc="0" normalizeH="0" baseline="0" noProof="0" dirty="0">
                <a:ln>
                  <a:noFill/>
                </a:ln>
                <a:solidFill>
                  <a:srgbClr val="00338D"/>
                </a:solidFill>
                <a:effectLst/>
                <a:uLnTx/>
                <a:uFillTx/>
                <a:latin typeface="KPMG Bold"/>
                <a:ea typeface="+mn-ea"/>
                <a:cs typeface="Arial"/>
              </a:rPr>
              <a:t>Program types</a:t>
            </a:r>
          </a:p>
        </p:txBody>
      </p:sp>
      <p:sp>
        <p:nvSpPr>
          <p:cNvPr id="20" name="object 34">
            <a:extLst>
              <a:ext uri="{FF2B5EF4-FFF2-40B4-BE49-F238E27FC236}">
                <a16:creationId xmlns:a16="http://schemas.microsoft.com/office/drawing/2014/main" id="{D30175F8-D593-9819-A768-8E3B31091924}"/>
              </a:ext>
            </a:extLst>
          </p:cNvPr>
          <p:cNvSpPr txBox="1">
            <a:spLocks/>
          </p:cNvSpPr>
          <p:nvPr/>
        </p:nvSpPr>
        <p:spPr>
          <a:xfrm>
            <a:off x="9384481" y="1550047"/>
            <a:ext cx="1815332" cy="699936"/>
          </a:xfrm>
          <a:prstGeom prst="roundRect">
            <a:avLst>
              <a:gd name="adj" fmla="val 13334"/>
            </a:avLst>
          </a:prstGeom>
          <a:solidFill>
            <a:srgbClr val="ACEAFF"/>
          </a:solidFill>
        </p:spPr>
        <p:txBody>
          <a:bodyPr vert="horz" wrap="square" lIns="0" tIns="11206" rIns="0" bIns="91440" rtlCol="0" anchor="ctr">
            <a:no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lang="en-US" sz="2400" b="1" i="0" u="none" strike="noStrike" kern="1200" cap="none" spc="0" normalizeH="0" baseline="0" noProof="0" dirty="0">
                <a:ln>
                  <a:noFill/>
                </a:ln>
                <a:solidFill>
                  <a:srgbClr val="00338D"/>
                </a:solidFill>
                <a:effectLst/>
                <a:uLnTx/>
                <a:uFillTx/>
                <a:latin typeface="KPMG Bold"/>
                <a:ea typeface="+mn-ea"/>
                <a:cs typeface="Arial"/>
              </a:rPr>
              <a:t>Impact</a:t>
            </a:r>
          </a:p>
        </p:txBody>
      </p:sp>
      <p:grpSp>
        <p:nvGrpSpPr>
          <p:cNvPr id="21" name="Group 20">
            <a:extLst>
              <a:ext uri="{FF2B5EF4-FFF2-40B4-BE49-F238E27FC236}">
                <a16:creationId xmlns:a16="http://schemas.microsoft.com/office/drawing/2014/main" id="{BF3F7FB6-3977-DB92-D399-1CA06CCAEE7E}"/>
              </a:ext>
            </a:extLst>
          </p:cNvPr>
          <p:cNvGrpSpPr/>
          <p:nvPr/>
        </p:nvGrpSpPr>
        <p:grpSpPr>
          <a:xfrm rot="16200000">
            <a:off x="2671962" y="3831599"/>
            <a:ext cx="534014" cy="514986"/>
            <a:chOff x="6708469" y="2048216"/>
            <a:chExt cx="349863" cy="349863"/>
          </a:xfrm>
        </p:grpSpPr>
        <p:sp>
          <p:nvSpPr>
            <p:cNvPr id="23" name="Oval 22">
              <a:extLst>
                <a:ext uri="{FF2B5EF4-FFF2-40B4-BE49-F238E27FC236}">
                  <a16:creationId xmlns:a16="http://schemas.microsoft.com/office/drawing/2014/main" id="{5570A39F-FE10-82DD-F300-0BF9A2E46AA0}"/>
                </a:ext>
              </a:extLst>
            </p:cNvPr>
            <p:cNvSpPr/>
            <p:nvPr/>
          </p:nvSpPr>
          <p:spPr>
            <a:xfrm>
              <a:off x="6708469" y="2048216"/>
              <a:ext cx="349863" cy="3498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24" name="Isosceles Triangle 23">
              <a:extLst>
                <a:ext uri="{FF2B5EF4-FFF2-40B4-BE49-F238E27FC236}">
                  <a16:creationId xmlns:a16="http://schemas.microsoft.com/office/drawing/2014/main" id="{0016BF99-CF73-0671-E26F-89F6C5115E78}"/>
                </a:ext>
              </a:extLst>
            </p:cNvPr>
            <p:cNvSpPr/>
            <p:nvPr/>
          </p:nvSpPr>
          <p:spPr>
            <a:xfrm rot="10800000">
              <a:off x="6759651" y="2163922"/>
              <a:ext cx="247497" cy="1616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grpSp>
        <p:nvGrpSpPr>
          <p:cNvPr id="25" name="Group 24">
            <a:extLst>
              <a:ext uri="{FF2B5EF4-FFF2-40B4-BE49-F238E27FC236}">
                <a16:creationId xmlns:a16="http://schemas.microsoft.com/office/drawing/2014/main" id="{83D0861D-0BFC-5292-9ADD-30E63A26C4F8}"/>
              </a:ext>
            </a:extLst>
          </p:cNvPr>
          <p:cNvGrpSpPr/>
          <p:nvPr/>
        </p:nvGrpSpPr>
        <p:grpSpPr>
          <a:xfrm rot="16200000">
            <a:off x="8963800" y="3831599"/>
            <a:ext cx="534014" cy="514986"/>
            <a:chOff x="6708469" y="2048216"/>
            <a:chExt cx="349863" cy="349863"/>
          </a:xfrm>
        </p:grpSpPr>
        <p:sp>
          <p:nvSpPr>
            <p:cNvPr id="26" name="Oval 25">
              <a:extLst>
                <a:ext uri="{FF2B5EF4-FFF2-40B4-BE49-F238E27FC236}">
                  <a16:creationId xmlns:a16="http://schemas.microsoft.com/office/drawing/2014/main" id="{AE830B51-63BF-6B08-BFEC-79856B99A8C6}"/>
                </a:ext>
              </a:extLst>
            </p:cNvPr>
            <p:cNvSpPr/>
            <p:nvPr/>
          </p:nvSpPr>
          <p:spPr>
            <a:xfrm>
              <a:off x="6708469" y="2048216"/>
              <a:ext cx="349863" cy="3498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27" name="Isosceles Triangle 26">
              <a:extLst>
                <a:ext uri="{FF2B5EF4-FFF2-40B4-BE49-F238E27FC236}">
                  <a16:creationId xmlns:a16="http://schemas.microsoft.com/office/drawing/2014/main" id="{073452C7-11E8-5BD3-2560-F5076F1F597D}"/>
                </a:ext>
              </a:extLst>
            </p:cNvPr>
            <p:cNvSpPr/>
            <p:nvPr/>
          </p:nvSpPr>
          <p:spPr>
            <a:xfrm rot="10800000">
              <a:off x="6759651" y="2163922"/>
              <a:ext cx="247497" cy="1616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sp>
        <p:nvSpPr>
          <p:cNvPr id="28" name="Arrow: Down 27">
            <a:extLst>
              <a:ext uri="{FF2B5EF4-FFF2-40B4-BE49-F238E27FC236}">
                <a16:creationId xmlns:a16="http://schemas.microsoft.com/office/drawing/2014/main" id="{9F146096-2EE8-F5B1-BE08-D7D201699252}"/>
              </a:ext>
            </a:extLst>
          </p:cNvPr>
          <p:cNvSpPr/>
          <p:nvPr/>
        </p:nvSpPr>
        <p:spPr>
          <a:xfrm flipV="1">
            <a:off x="1580927" y="4167769"/>
            <a:ext cx="514986" cy="69993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29" name="object 21">
            <a:extLst>
              <a:ext uri="{FF2B5EF4-FFF2-40B4-BE49-F238E27FC236}">
                <a16:creationId xmlns:a16="http://schemas.microsoft.com/office/drawing/2014/main" id="{EC8A5341-296B-37FB-36E0-DE8F12C63E76}"/>
              </a:ext>
            </a:extLst>
          </p:cNvPr>
          <p:cNvSpPr txBox="1"/>
          <p:nvPr/>
        </p:nvSpPr>
        <p:spPr>
          <a:xfrm>
            <a:off x="1029191" y="4986962"/>
            <a:ext cx="1747676" cy="688424"/>
          </a:xfrm>
          <a:prstGeom prst="rect">
            <a:avLst/>
          </a:prstGeom>
        </p:spPr>
        <p:txBody>
          <a:bodyPr vert="horz" wrap="square" lIns="0" tIns="11206" rIns="0" bIns="0" rtlCol="0">
            <a:spAutoFit/>
          </a:bodyPr>
          <a:lstStyle/>
          <a:p>
            <a:pPr marL="11206" marR="4483"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white"/>
                </a:solidFill>
                <a:effectLst/>
                <a:uLnTx/>
                <a:uFillTx/>
                <a:latin typeface="Arial" panose="020B0604020202020204" pitchFamily="34" charset="0"/>
                <a:ea typeface="+mn-ea"/>
                <a:cs typeface="+mn-cs"/>
              </a:rPr>
              <a:t>How we support: </a:t>
            </a:r>
            <a:endPar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11206" marR="4483"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Grants</a:t>
            </a:r>
            <a:endParaRPr lang="en-US" sz="1100" b="1" dirty="0">
              <a:solidFill>
                <a:prstClr val="white"/>
              </a:solidFill>
              <a:latin typeface="Arial" panose="020B0604020202020204" pitchFamily="34" charset="0"/>
            </a:endParaRPr>
          </a:p>
          <a:p>
            <a:pPr marL="11206" marR="4483"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a:rPr>
              <a:t>Strategic collaborations</a:t>
            </a:r>
            <a:endParaRPr lang="en-US" sz="1100" b="1" dirty="0">
              <a:solidFill>
                <a:prstClr val="white"/>
              </a:solidFill>
              <a:latin typeface="Arial" panose="020B0604020202020204" pitchFamily="34" charset="0"/>
              <a:cs typeface="Arial"/>
            </a:endParaRPr>
          </a:p>
          <a:p>
            <a:pPr marL="11206" marR="4483"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a:rPr>
              <a:t>Employee volunteering</a:t>
            </a:r>
            <a:endParaRPr kumimoji="0" sz="1100" b="0" i="0" u="none" strike="noStrike" kern="1200" cap="none" spc="0" normalizeH="0" baseline="0" noProof="0" dirty="0">
              <a:ln>
                <a:noFill/>
              </a:ln>
              <a:solidFill>
                <a:prstClr val="white"/>
              </a:solidFill>
              <a:effectLst/>
              <a:uLnTx/>
              <a:uFillTx/>
              <a:latin typeface="Arial"/>
              <a:ea typeface="+mn-ea"/>
              <a:cs typeface="Arial"/>
            </a:endParaRPr>
          </a:p>
        </p:txBody>
      </p:sp>
      <p:sp>
        <p:nvSpPr>
          <p:cNvPr id="31" name="TextBox 30">
            <a:extLst>
              <a:ext uri="{FF2B5EF4-FFF2-40B4-BE49-F238E27FC236}">
                <a16:creationId xmlns:a16="http://schemas.microsoft.com/office/drawing/2014/main" id="{9C7C3054-3D06-57E5-E9D9-E535B2E9E2EA}"/>
              </a:ext>
            </a:extLst>
          </p:cNvPr>
          <p:cNvSpPr txBox="1"/>
          <p:nvPr/>
        </p:nvSpPr>
        <p:spPr>
          <a:xfrm>
            <a:off x="3196461" y="2395471"/>
            <a:ext cx="1623883" cy="1455904"/>
          </a:xfrm>
          <a:prstGeom prst="rect">
            <a:avLst/>
          </a:prstGeom>
          <a:ln>
            <a:solidFill>
              <a:schemeClr val="accent4">
                <a:lumMod val="60000"/>
                <a:lumOff val="40000"/>
              </a:schemeClr>
            </a:solidFill>
          </a:ln>
        </p:spPr>
        <p:txBody>
          <a:bodyPr vert="horz" wrap="square" lIns="45720" tIns="0" rIns="45720" bIns="0" rtlCol="0" anchor="ctr" anchorCtr="0">
            <a:noAutofit/>
          </a:bodyPr>
          <a:lstStyle/>
          <a:p>
            <a:pPr>
              <a:spcAft>
                <a:spcPts val="600"/>
              </a:spcAft>
            </a:pPr>
            <a:r>
              <a:rPr lang="en-US" sz="1400" b="1" dirty="0">
                <a:solidFill>
                  <a:schemeClr val="bg1"/>
                </a:solidFill>
              </a:rPr>
              <a:t>Provide </a:t>
            </a:r>
            <a:br>
              <a:rPr lang="en-US" sz="1400" b="1" dirty="0">
                <a:solidFill>
                  <a:schemeClr val="bg1"/>
                </a:solidFill>
              </a:rPr>
            </a:br>
            <a:r>
              <a:rPr lang="en-US" sz="1400" b="1" dirty="0">
                <a:solidFill>
                  <a:schemeClr val="bg1"/>
                </a:solidFill>
              </a:rPr>
              <a:t>impactful learning experiences</a:t>
            </a:r>
          </a:p>
        </p:txBody>
      </p:sp>
      <p:sp>
        <p:nvSpPr>
          <p:cNvPr id="32" name="TextBox 31">
            <a:extLst>
              <a:ext uri="{FF2B5EF4-FFF2-40B4-BE49-F238E27FC236}">
                <a16:creationId xmlns:a16="http://schemas.microsoft.com/office/drawing/2014/main" id="{E6225814-E362-C7F7-1077-2C847ABF55C8}"/>
              </a:ext>
            </a:extLst>
          </p:cNvPr>
          <p:cNvSpPr txBox="1"/>
          <p:nvPr/>
        </p:nvSpPr>
        <p:spPr>
          <a:xfrm>
            <a:off x="3196461" y="4297026"/>
            <a:ext cx="1623883" cy="1379873"/>
          </a:xfrm>
          <a:prstGeom prst="rect">
            <a:avLst/>
          </a:prstGeom>
          <a:ln>
            <a:solidFill>
              <a:schemeClr val="accent4">
                <a:lumMod val="60000"/>
                <a:lumOff val="40000"/>
              </a:schemeClr>
            </a:solidFill>
          </a:ln>
        </p:spPr>
        <p:txBody>
          <a:bodyPr vert="horz" wrap="square" lIns="45720" tIns="0" rIns="45720" bIns="0" rtlCol="0" anchor="ctr" anchorCtr="0">
            <a:noAutofit/>
          </a:bodyPr>
          <a:lstStyle/>
          <a:p>
            <a:pPr>
              <a:spcAft>
                <a:spcPts val="600"/>
              </a:spcAft>
            </a:pPr>
            <a:r>
              <a:rPr lang="en-US" sz="1400" b="1" dirty="0">
                <a:solidFill>
                  <a:schemeClr val="bg1"/>
                </a:solidFill>
              </a:rPr>
              <a:t>Foster </a:t>
            </a:r>
            <a:br>
              <a:rPr lang="en-US" sz="1400" b="1" dirty="0">
                <a:solidFill>
                  <a:schemeClr val="bg1"/>
                </a:solidFill>
              </a:rPr>
            </a:br>
            <a:r>
              <a:rPr lang="en-US" sz="1400" b="1" dirty="0">
                <a:solidFill>
                  <a:schemeClr val="bg1"/>
                </a:solidFill>
              </a:rPr>
              <a:t>equitable access to healthcare services</a:t>
            </a:r>
          </a:p>
        </p:txBody>
      </p:sp>
      <p:sp>
        <p:nvSpPr>
          <p:cNvPr id="33" name="TextBox 32">
            <a:extLst>
              <a:ext uri="{FF2B5EF4-FFF2-40B4-BE49-F238E27FC236}">
                <a16:creationId xmlns:a16="http://schemas.microsoft.com/office/drawing/2014/main" id="{6924B89E-D1EF-F41C-F6FE-4AC5850538A9}"/>
              </a:ext>
            </a:extLst>
          </p:cNvPr>
          <p:cNvSpPr txBox="1"/>
          <p:nvPr/>
        </p:nvSpPr>
        <p:spPr>
          <a:xfrm>
            <a:off x="5284058" y="2395471"/>
            <a:ext cx="1623883" cy="1455904"/>
          </a:xfrm>
          <a:prstGeom prst="rect">
            <a:avLst/>
          </a:prstGeom>
          <a:ln>
            <a:solidFill>
              <a:schemeClr val="accent4">
                <a:lumMod val="60000"/>
                <a:lumOff val="40000"/>
              </a:schemeClr>
            </a:solidFill>
          </a:ln>
        </p:spPr>
        <p:txBody>
          <a:bodyPr vert="horz" wrap="square" lIns="45720" tIns="0" rIns="45720" bIns="0" rtlCol="0" anchor="ctr" anchorCtr="0">
            <a:noAutofit/>
          </a:bodyPr>
          <a:lstStyle/>
          <a:p>
            <a:pPr>
              <a:spcAft>
                <a:spcPts val="600"/>
              </a:spcAft>
            </a:pPr>
            <a:r>
              <a:rPr lang="en-US" sz="1400" b="1" dirty="0">
                <a:solidFill>
                  <a:schemeClr val="bg1"/>
                </a:solidFill>
              </a:rPr>
              <a:t>Help students achieve academic advancements</a:t>
            </a:r>
          </a:p>
        </p:txBody>
      </p:sp>
      <p:sp>
        <p:nvSpPr>
          <p:cNvPr id="35" name="TextBox 34">
            <a:extLst>
              <a:ext uri="{FF2B5EF4-FFF2-40B4-BE49-F238E27FC236}">
                <a16:creationId xmlns:a16="http://schemas.microsoft.com/office/drawing/2014/main" id="{4B1FE2CD-1E0A-4CFA-ACDB-8B0C0FA49015}"/>
              </a:ext>
            </a:extLst>
          </p:cNvPr>
          <p:cNvSpPr txBox="1"/>
          <p:nvPr/>
        </p:nvSpPr>
        <p:spPr>
          <a:xfrm>
            <a:off x="5284058" y="4297026"/>
            <a:ext cx="1623883" cy="1379873"/>
          </a:xfrm>
          <a:prstGeom prst="rect">
            <a:avLst/>
          </a:prstGeom>
          <a:ln>
            <a:solidFill>
              <a:schemeClr val="accent4">
                <a:lumMod val="60000"/>
                <a:lumOff val="40000"/>
              </a:schemeClr>
            </a:solidFill>
          </a:ln>
        </p:spPr>
        <p:txBody>
          <a:bodyPr vert="horz" wrap="square" lIns="45720" tIns="0" rIns="45720" bIns="0" rtlCol="0" anchor="ctr" anchorCtr="0">
            <a:noAutofit/>
          </a:bodyPr>
          <a:lstStyle/>
          <a:p>
            <a:pPr>
              <a:spcAft>
                <a:spcPts val="600"/>
              </a:spcAft>
            </a:pPr>
            <a:r>
              <a:rPr lang="en-US" sz="1400" b="1" dirty="0">
                <a:solidFill>
                  <a:schemeClr val="bg1"/>
                </a:solidFill>
              </a:rPr>
              <a:t>Improve access to healthcare services</a:t>
            </a:r>
          </a:p>
        </p:txBody>
      </p:sp>
      <p:sp>
        <p:nvSpPr>
          <p:cNvPr id="43" name="TextBox 42">
            <a:extLst>
              <a:ext uri="{FF2B5EF4-FFF2-40B4-BE49-F238E27FC236}">
                <a16:creationId xmlns:a16="http://schemas.microsoft.com/office/drawing/2014/main" id="{8601127B-12A0-EE40-2548-E9748DEFF07F}"/>
              </a:ext>
            </a:extLst>
          </p:cNvPr>
          <p:cNvSpPr txBox="1"/>
          <p:nvPr/>
        </p:nvSpPr>
        <p:spPr>
          <a:xfrm>
            <a:off x="7378773" y="2377002"/>
            <a:ext cx="1623883" cy="1489853"/>
          </a:xfrm>
          <a:prstGeom prst="rect">
            <a:avLst/>
          </a:prstGeom>
          <a:ln>
            <a:solidFill>
              <a:schemeClr val="accent4">
                <a:lumMod val="60000"/>
                <a:lumOff val="40000"/>
              </a:schemeClr>
            </a:solidFill>
          </a:ln>
        </p:spPr>
        <p:txBody>
          <a:bodyPr vert="horz" wrap="square" lIns="45720" tIns="0" rIns="45720" bIns="0" rtlCol="0" anchor="ctr" anchorCtr="0">
            <a:noAutofit/>
          </a:bodyPr>
          <a:lstStyle/>
          <a:p>
            <a:pPr marL="285750" indent="-285750">
              <a:buFont typeface="Arial" panose="020B0604020202020204" pitchFamily="34" charset="0"/>
              <a:buChar char="•"/>
            </a:pPr>
            <a:r>
              <a:rPr lang="en-US" sz="1400" b="1" dirty="0">
                <a:solidFill>
                  <a:schemeClr val="bg1"/>
                </a:solidFill>
              </a:rPr>
              <a:t>Literacy programs </a:t>
            </a:r>
          </a:p>
          <a:p>
            <a:pPr marL="285750" indent="-285750">
              <a:buFont typeface="Arial" panose="020B0604020202020204" pitchFamily="34" charset="0"/>
              <a:buChar char="•"/>
            </a:pPr>
            <a:r>
              <a:rPr lang="en-US" sz="1400" b="1" dirty="0">
                <a:solidFill>
                  <a:schemeClr val="bg1"/>
                </a:solidFill>
              </a:rPr>
              <a:t>Academic support</a:t>
            </a:r>
          </a:p>
          <a:p>
            <a:pPr marL="285750" indent="-285750">
              <a:buFont typeface="Arial" panose="020B0604020202020204" pitchFamily="34" charset="0"/>
              <a:buChar char="•"/>
            </a:pPr>
            <a:r>
              <a:rPr lang="en-US" sz="1400" b="1" dirty="0">
                <a:solidFill>
                  <a:schemeClr val="bg1"/>
                </a:solidFill>
              </a:rPr>
              <a:t>Mentorship opportunities</a:t>
            </a:r>
          </a:p>
        </p:txBody>
      </p:sp>
      <p:sp>
        <p:nvSpPr>
          <p:cNvPr id="48" name="TextBox 47">
            <a:extLst>
              <a:ext uri="{FF2B5EF4-FFF2-40B4-BE49-F238E27FC236}">
                <a16:creationId xmlns:a16="http://schemas.microsoft.com/office/drawing/2014/main" id="{BA85E846-103E-7346-C137-941141A581C6}"/>
              </a:ext>
            </a:extLst>
          </p:cNvPr>
          <p:cNvSpPr txBox="1"/>
          <p:nvPr/>
        </p:nvSpPr>
        <p:spPr>
          <a:xfrm>
            <a:off x="7378773" y="4297027"/>
            <a:ext cx="1623883" cy="1489853"/>
          </a:xfrm>
          <a:prstGeom prst="rect">
            <a:avLst/>
          </a:prstGeom>
          <a:ln>
            <a:solidFill>
              <a:schemeClr val="accent4">
                <a:lumMod val="60000"/>
                <a:lumOff val="40000"/>
              </a:schemeClr>
            </a:solidFill>
          </a:ln>
        </p:spPr>
        <p:txBody>
          <a:bodyPr vert="horz" wrap="square" lIns="45720" tIns="0" rIns="45720" bIns="0" rtlCol="0" anchor="ctr" anchorCtr="0">
            <a:noAutofit/>
          </a:bodyPr>
          <a:lstStyle/>
          <a:p>
            <a:pPr marL="285750" indent="-285750">
              <a:buFont typeface="Arial" panose="020B0604020202020204" pitchFamily="34" charset="0"/>
              <a:buChar char="•"/>
            </a:pPr>
            <a:r>
              <a:rPr lang="en-US" sz="1400" b="1" dirty="0">
                <a:solidFill>
                  <a:schemeClr val="bg1"/>
                </a:solidFill>
              </a:rPr>
              <a:t>Awareness programs</a:t>
            </a:r>
          </a:p>
          <a:p>
            <a:pPr marL="285750" indent="-285750">
              <a:buFont typeface="Arial" panose="020B0604020202020204" pitchFamily="34" charset="0"/>
              <a:buChar char="•"/>
            </a:pPr>
            <a:r>
              <a:rPr lang="en-US" sz="1400" b="1" dirty="0">
                <a:solidFill>
                  <a:schemeClr val="bg1"/>
                </a:solidFill>
              </a:rPr>
              <a:t>Preventative services</a:t>
            </a:r>
          </a:p>
          <a:p>
            <a:pPr marL="285750" indent="-285750">
              <a:buFont typeface="Arial" panose="020B0604020202020204" pitchFamily="34" charset="0"/>
              <a:buChar char="•"/>
            </a:pPr>
            <a:r>
              <a:rPr lang="en-US" sz="1400" b="1" dirty="0">
                <a:solidFill>
                  <a:schemeClr val="bg1"/>
                </a:solidFill>
              </a:rPr>
              <a:t>Community health centers</a:t>
            </a:r>
          </a:p>
        </p:txBody>
      </p:sp>
      <p:cxnSp>
        <p:nvCxnSpPr>
          <p:cNvPr id="53" name="Straight Connector 52">
            <a:extLst>
              <a:ext uri="{FF2B5EF4-FFF2-40B4-BE49-F238E27FC236}">
                <a16:creationId xmlns:a16="http://schemas.microsoft.com/office/drawing/2014/main" id="{7F487F86-88EB-1A59-457F-1FD49B31BF88}"/>
              </a:ext>
            </a:extLst>
          </p:cNvPr>
          <p:cNvCxnSpPr/>
          <p:nvPr/>
        </p:nvCxnSpPr>
        <p:spPr>
          <a:xfrm>
            <a:off x="3333558" y="4089092"/>
            <a:ext cx="1333500" cy="0"/>
          </a:xfrm>
          <a:prstGeom prst="line">
            <a:avLst/>
          </a:prstGeom>
          <a:ln w="12700">
            <a:solidFill>
              <a:srgbClr val="00B8F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5F778FE-CCC5-1D04-3303-54F449988164}"/>
              </a:ext>
            </a:extLst>
          </p:cNvPr>
          <p:cNvCxnSpPr/>
          <p:nvPr/>
        </p:nvCxnSpPr>
        <p:spPr>
          <a:xfrm>
            <a:off x="5427695" y="4089092"/>
            <a:ext cx="1333500" cy="0"/>
          </a:xfrm>
          <a:prstGeom prst="line">
            <a:avLst/>
          </a:prstGeom>
          <a:ln w="12700">
            <a:solidFill>
              <a:srgbClr val="00B8F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6E06B1D-A55B-298C-D9C2-EC7C32D4F027}"/>
              </a:ext>
            </a:extLst>
          </p:cNvPr>
          <p:cNvCxnSpPr/>
          <p:nvPr/>
        </p:nvCxnSpPr>
        <p:spPr>
          <a:xfrm>
            <a:off x="7523964" y="4089092"/>
            <a:ext cx="1333500" cy="0"/>
          </a:xfrm>
          <a:prstGeom prst="line">
            <a:avLst/>
          </a:prstGeom>
          <a:ln w="12700">
            <a:solidFill>
              <a:srgbClr val="00B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12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81A7-695A-9583-E76B-1AD0B4EA1BA6}"/>
              </a:ext>
            </a:extLst>
          </p:cNvPr>
          <p:cNvSpPr>
            <a:spLocks noGrp="1"/>
          </p:cNvSpPr>
          <p:nvPr>
            <p:ph type="title"/>
          </p:nvPr>
        </p:nvSpPr>
        <p:spPr/>
        <p:txBody>
          <a:bodyPr/>
          <a:lstStyle/>
          <a:p>
            <a:r>
              <a:rPr lang="en-US" dirty="0"/>
              <a:t>Examples of metrics</a:t>
            </a:r>
          </a:p>
        </p:txBody>
      </p:sp>
      <p:sp>
        <p:nvSpPr>
          <p:cNvPr id="3" name="Text Placeholder 11">
            <a:extLst>
              <a:ext uri="{FF2B5EF4-FFF2-40B4-BE49-F238E27FC236}">
                <a16:creationId xmlns:a16="http://schemas.microsoft.com/office/drawing/2014/main" id="{E17711E3-F54A-89E0-4644-36AF142B4D7E}"/>
              </a:ext>
            </a:extLst>
          </p:cNvPr>
          <p:cNvSpPr txBox="1">
            <a:spLocks/>
          </p:cNvSpPr>
          <p:nvPr/>
        </p:nvSpPr>
        <p:spPr>
          <a:xfrm>
            <a:off x="2855085" y="1470025"/>
            <a:ext cx="3681413" cy="720725"/>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2000" dirty="0">
                <a:solidFill>
                  <a:srgbClr val="00338D"/>
                </a:solidFill>
              </a:rPr>
              <a:t>Help students achieve academic advancements</a:t>
            </a:r>
          </a:p>
        </p:txBody>
      </p:sp>
      <p:sp>
        <p:nvSpPr>
          <p:cNvPr id="4" name="Text Placeholder 13">
            <a:extLst>
              <a:ext uri="{FF2B5EF4-FFF2-40B4-BE49-F238E27FC236}">
                <a16:creationId xmlns:a16="http://schemas.microsoft.com/office/drawing/2014/main" id="{1F3968C9-7D6E-5B03-503C-6A60CA4DBFB9}"/>
              </a:ext>
            </a:extLst>
          </p:cNvPr>
          <p:cNvSpPr txBox="1">
            <a:spLocks/>
          </p:cNvSpPr>
          <p:nvPr/>
        </p:nvSpPr>
        <p:spPr>
          <a:xfrm>
            <a:off x="7099888" y="1420930"/>
            <a:ext cx="3633787" cy="720725"/>
          </a:xfrm>
          <a:prstGeom prst="rect">
            <a:avLst/>
          </a:prstGeom>
          <a:noFill/>
          <a:ln w="12700">
            <a:noFill/>
          </a:ln>
        </p:spPr>
        <p:txBody>
          <a:bodyPr vert="horz" lIns="0" tIns="108000" rIns="108000" bIns="108000" rtlCol="0" anchor="ctr"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2000" dirty="0">
                <a:solidFill>
                  <a:srgbClr val="00338D"/>
                </a:solidFill>
              </a:rPr>
              <a:t>Improve access to healthcare services</a:t>
            </a:r>
          </a:p>
        </p:txBody>
      </p:sp>
      <p:grpSp>
        <p:nvGrpSpPr>
          <p:cNvPr id="5" name="Group 4">
            <a:extLst>
              <a:ext uri="{FF2B5EF4-FFF2-40B4-BE49-F238E27FC236}">
                <a16:creationId xmlns:a16="http://schemas.microsoft.com/office/drawing/2014/main" id="{2B54BDDC-E621-A171-FCCB-52A5E9900B9E}"/>
              </a:ext>
            </a:extLst>
          </p:cNvPr>
          <p:cNvGrpSpPr/>
          <p:nvPr/>
        </p:nvGrpSpPr>
        <p:grpSpPr>
          <a:xfrm>
            <a:off x="987961" y="2191134"/>
            <a:ext cx="1783080" cy="3685791"/>
            <a:chOff x="987961" y="2564548"/>
            <a:chExt cx="1783080" cy="3091114"/>
          </a:xfrm>
        </p:grpSpPr>
        <p:sp>
          <p:nvSpPr>
            <p:cNvPr id="6" name="TextBox 5">
              <a:extLst>
                <a:ext uri="{FF2B5EF4-FFF2-40B4-BE49-F238E27FC236}">
                  <a16:creationId xmlns:a16="http://schemas.microsoft.com/office/drawing/2014/main" id="{9E66FE48-A49D-8F3F-9306-D6A3E7175F5F}"/>
                </a:ext>
              </a:extLst>
            </p:cNvPr>
            <p:cNvSpPr txBox="1"/>
            <p:nvPr/>
          </p:nvSpPr>
          <p:spPr>
            <a:xfrm>
              <a:off x="987961" y="2564548"/>
              <a:ext cx="1783080" cy="957514"/>
            </a:xfrm>
            <a:prstGeom prst="rect">
              <a:avLst/>
            </a:prstGeom>
            <a:solidFill>
              <a:srgbClr val="1E49E2"/>
            </a:solidFill>
          </p:spPr>
          <p:txBody>
            <a:bodyPr wrap="square" anchor="ctr">
              <a:noAutofit/>
            </a:bodyPr>
            <a:lstStyle/>
            <a:p>
              <a:r>
                <a:rPr lang="en-US" sz="1600" b="1" dirty="0">
                  <a:solidFill>
                    <a:schemeClr val="bg1"/>
                  </a:solidFill>
                </a:rPr>
                <a:t>Outputs</a:t>
              </a:r>
            </a:p>
          </p:txBody>
        </p:sp>
        <p:sp>
          <p:nvSpPr>
            <p:cNvPr id="7" name="TextBox 6">
              <a:extLst>
                <a:ext uri="{FF2B5EF4-FFF2-40B4-BE49-F238E27FC236}">
                  <a16:creationId xmlns:a16="http://schemas.microsoft.com/office/drawing/2014/main" id="{FC903903-6DF5-BFA9-A348-04B7514EBF2F}"/>
                </a:ext>
              </a:extLst>
            </p:cNvPr>
            <p:cNvSpPr txBox="1"/>
            <p:nvPr/>
          </p:nvSpPr>
          <p:spPr>
            <a:xfrm>
              <a:off x="987961" y="3583473"/>
              <a:ext cx="1783080" cy="1053265"/>
            </a:xfrm>
            <a:prstGeom prst="rect">
              <a:avLst/>
            </a:prstGeom>
            <a:solidFill>
              <a:srgbClr val="098E7E"/>
            </a:solidFill>
          </p:spPr>
          <p:txBody>
            <a:bodyPr wrap="square" anchor="ctr">
              <a:noAutofit/>
            </a:bodyPr>
            <a:lstStyle/>
            <a:p>
              <a:r>
                <a:rPr lang="en-US" sz="1600" b="1" dirty="0">
                  <a:solidFill>
                    <a:schemeClr val="bg1"/>
                  </a:solidFill>
                </a:rPr>
                <a:t>Outcomes</a:t>
              </a:r>
            </a:p>
          </p:txBody>
        </p:sp>
        <p:sp>
          <p:nvSpPr>
            <p:cNvPr id="8" name="TextBox 7">
              <a:extLst>
                <a:ext uri="{FF2B5EF4-FFF2-40B4-BE49-F238E27FC236}">
                  <a16:creationId xmlns:a16="http://schemas.microsoft.com/office/drawing/2014/main" id="{3F3BD6AE-D4FE-9C8F-1D92-045A9EB11ADD}"/>
                </a:ext>
              </a:extLst>
            </p:cNvPr>
            <p:cNvSpPr txBox="1"/>
            <p:nvPr/>
          </p:nvSpPr>
          <p:spPr>
            <a:xfrm>
              <a:off x="987961" y="4698148"/>
              <a:ext cx="1783080" cy="957514"/>
            </a:xfrm>
            <a:prstGeom prst="rect">
              <a:avLst/>
            </a:prstGeom>
            <a:solidFill>
              <a:srgbClr val="7213EA"/>
            </a:solidFill>
          </p:spPr>
          <p:txBody>
            <a:bodyPr wrap="square" anchor="ctr">
              <a:noAutofit/>
            </a:bodyPr>
            <a:lstStyle/>
            <a:p>
              <a:r>
                <a:rPr lang="en-US" sz="1600" b="1" dirty="0">
                  <a:solidFill>
                    <a:schemeClr val="bg1"/>
                  </a:solidFill>
                </a:rPr>
                <a:t>Impact</a:t>
              </a:r>
            </a:p>
          </p:txBody>
        </p:sp>
      </p:grpSp>
      <p:sp>
        <p:nvSpPr>
          <p:cNvPr id="9" name="TextBox 8">
            <a:extLst>
              <a:ext uri="{FF2B5EF4-FFF2-40B4-BE49-F238E27FC236}">
                <a16:creationId xmlns:a16="http://schemas.microsoft.com/office/drawing/2014/main" id="{251E01ED-DF83-E313-354F-9C5DD3C11BC5}"/>
              </a:ext>
            </a:extLst>
          </p:cNvPr>
          <p:cNvSpPr txBox="1"/>
          <p:nvPr/>
        </p:nvSpPr>
        <p:spPr>
          <a:xfrm>
            <a:off x="2863220" y="2191134"/>
            <a:ext cx="4152624" cy="1141723"/>
          </a:xfrm>
          <a:prstGeom prst="rect">
            <a:avLst/>
          </a:prstGeom>
          <a:solidFill>
            <a:srgbClr val="ACEAFF"/>
          </a:solidFill>
        </p:spPr>
        <p:txBody>
          <a:bodyPr wrap="square" anchor="ctr">
            <a:noAutofit/>
          </a:bodyPr>
          <a:lstStyle/>
          <a:p>
            <a:pPr marL="285750" indent="-285750">
              <a:buClr>
                <a:srgbClr val="00338D"/>
              </a:buClr>
              <a:buFont typeface="Arial" panose="020B0604020202020204" pitchFamily="34" charset="0"/>
              <a:buChar char="•"/>
            </a:pPr>
            <a:r>
              <a:rPr lang="en-US" sz="1600" dirty="0"/>
              <a:t>Number of students reached</a:t>
            </a:r>
          </a:p>
          <a:p>
            <a:pPr marL="285750" indent="-285750">
              <a:buClr>
                <a:srgbClr val="00338D"/>
              </a:buClr>
              <a:buFont typeface="Arial" panose="020B0604020202020204" pitchFamily="34" charset="0"/>
              <a:buChar char="•"/>
            </a:pPr>
            <a:r>
              <a:rPr lang="en-US" sz="1600" dirty="0"/>
              <a:t>$ amount donated</a:t>
            </a:r>
          </a:p>
        </p:txBody>
      </p:sp>
      <p:sp>
        <p:nvSpPr>
          <p:cNvPr id="10" name="TextBox 9">
            <a:extLst>
              <a:ext uri="{FF2B5EF4-FFF2-40B4-BE49-F238E27FC236}">
                <a16:creationId xmlns:a16="http://schemas.microsoft.com/office/drawing/2014/main" id="{2E590793-78A2-4508-61DC-AE0101DB3D1B}"/>
              </a:ext>
            </a:extLst>
          </p:cNvPr>
          <p:cNvSpPr txBox="1"/>
          <p:nvPr/>
        </p:nvSpPr>
        <p:spPr>
          <a:xfrm>
            <a:off x="2863220" y="3406083"/>
            <a:ext cx="4152624" cy="1255894"/>
          </a:xfrm>
          <a:prstGeom prst="rect">
            <a:avLst/>
          </a:prstGeom>
          <a:solidFill>
            <a:srgbClr val="63EBDA"/>
          </a:solidFill>
        </p:spPr>
        <p:txBody>
          <a:bodyPr wrap="square" anchor="ctr">
            <a:noAutofit/>
          </a:bodyPr>
          <a:lstStyle/>
          <a:p>
            <a:pPr marL="285750" indent="-285750">
              <a:buClr>
                <a:srgbClr val="00338D"/>
              </a:buClr>
              <a:buFont typeface="Arial" panose="020B0604020202020204" pitchFamily="34" charset="0"/>
              <a:buChar char="•"/>
            </a:pPr>
            <a:r>
              <a:rPr lang="en-US" sz="1600" dirty="0"/>
              <a:t>% of students that have a positive change in attitude</a:t>
            </a:r>
          </a:p>
          <a:p>
            <a:pPr marL="285750" indent="-285750">
              <a:buClr>
                <a:srgbClr val="00338D"/>
              </a:buClr>
              <a:buFont typeface="Arial" panose="020B0604020202020204" pitchFamily="34" charset="0"/>
              <a:buChar char="•"/>
            </a:pPr>
            <a:r>
              <a:rPr lang="en-US" sz="1600" dirty="0"/>
              <a:t>% of students that had improved academic performance and literacy rates</a:t>
            </a:r>
          </a:p>
        </p:txBody>
      </p:sp>
      <p:sp>
        <p:nvSpPr>
          <p:cNvPr id="11" name="TextBox 10">
            <a:extLst>
              <a:ext uri="{FF2B5EF4-FFF2-40B4-BE49-F238E27FC236}">
                <a16:creationId xmlns:a16="http://schemas.microsoft.com/office/drawing/2014/main" id="{51D37D86-F577-361E-3633-B0FF40A3B10B}"/>
              </a:ext>
            </a:extLst>
          </p:cNvPr>
          <p:cNvSpPr txBox="1"/>
          <p:nvPr/>
        </p:nvSpPr>
        <p:spPr>
          <a:xfrm>
            <a:off x="2863220" y="4735201"/>
            <a:ext cx="4152624" cy="1141724"/>
          </a:xfrm>
          <a:prstGeom prst="rect">
            <a:avLst/>
          </a:prstGeom>
          <a:solidFill>
            <a:srgbClr val="B497FF"/>
          </a:solidFill>
        </p:spPr>
        <p:txBody>
          <a:bodyPr wrap="square" anchor="ctr">
            <a:noAutofit/>
          </a:bodyPr>
          <a:lstStyle/>
          <a:p>
            <a:pPr marL="285750" indent="-285750">
              <a:buClr>
                <a:srgbClr val="00338D"/>
              </a:buClr>
              <a:buFont typeface="Arial" panose="020B0604020202020204" pitchFamily="34" charset="0"/>
              <a:buChar char="•"/>
            </a:pPr>
            <a:r>
              <a:rPr lang="en-US" sz="1600" dirty="0"/>
              <a:t>High school graduation rates</a:t>
            </a:r>
          </a:p>
          <a:p>
            <a:pPr marL="285750" indent="-285750">
              <a:buClr>
                <a:srgbClr val="00338D"/>
              </a:buClr>
              <a:buFont typeface="Arial" panose="020B0604020202020204" pitchFamily="34" charset="0"/>
              <a:buChar char="•"/>
            </a:pPr>
            <a:r>
              <a:rPr lang="en-US" sz="1600" dirty="0"/>
              <a:t>College acceptance rates</a:t>
            </a:r>
          </a:p>
        </p:txBody>
      </p:sp>
      <p:sp>
        <p:nvSpPr>
          <p:cNvPr id="12" name="TextBox 11">
            <a:extLst>
              <a:ext uri="{FF2B5EF4-FFF2-40B4-BE49-F238E27FC236}">
                <a16:creationId xmlns:a16="http://schemas.microsoft.com/office/drawing/2014/main" id="{76BDEEBB-FE32-A0F3-3789-D7E8BCA1FFCA}"/>
              </a:ext>
            </a:extLst>
          </p:cNvPr>
          <p:cNvSpPr txBox="1"/>
          <p:nvPr/>
        </p:nvSpPr>
        <p:spPr>
          <a:xfrm>
            <a:off x="7099888" y="2191134"/>
            <a:ext cx="4096512" cy="1141723"/>
          </a:xfrm>
          <a:prstGeom prst="rect">
            <a:avLst/>
          </a:prstGeom>
          <a:solidFill>
            <a:srgbClr val="ACEAFF"/>
          </a:solidFill>
        </p:spPr>
        <p:txBody>
          <a:bodyPr wrap="square" anchor="ctr">
            <a:noAutofit/>
          </a:bodyPr>
          <a:lstStyle/>
          <a:p>
            <a:pPr marL="285750" indent="-285750">
              <a:buClr>
                <a:srgbClr val="00338D"/>
              </a:buClr>
              <a:buFont typeface="Arial" panose="020B0604020202020204" pitchFamily="34" charset="0"/>
              <a:buChar char="•"/>
            </a:pPr>
            <a:r>
              <a:rPr lang="en-US" sz="1600" dirty="0"/>
              <a:t>Number of beneficiaries reached</a:t>
            </a:r>
          </a:p>
          <a:p>
            <a:pPr marL="285750" indent="-285750">
              <a:buClr>
                <a:srgbClr val="00338D"/>
              </a:buClr>
              <a:buFont typeface="Arial" panose="020B0604020202020204" pitchFamily="34" charset="0"/>
              <a:buChar char="•"/>
            </a:pPr>
            <a:r>
              <a:rPr lang="en-US" sz="1600" dirty="0"/>
              <a:t>$ amount donated</a:t>
            </a:r>
          </a:p>
        </p:txBody>
      </p:sp>
      <p:sp>
        <p:nvSpPr>
          <p:cNvPr id="13" name="TextBox 12">
            <a:extLst>
              <a:ext uri="{FF2B5EF4-FFF2-40B4-BE49-F238E27FC236}">
                <a16:creationId xmlns:a16="http://schemas.microsoft.com/office/drawing/2014/main" id="{8D67B34F-00CC-3ABA-78AB-616359BF043C}"/>
              </a:ext>
            </a:extLst>
          </p:cNvPr>
          <p:cNvSpPr txBox="1"/>
          <p:nvPr/>
        </p:nvSpPr>
        <p:spPr>
          <a:xfrm>
            <a:off x="7099888" y="3406083"/>
            <a:ext cx="4096512" cy="1255894"/>
          </a:xfrm>
          <a:prstGeom prst="rect">
            <a:avLst/>
          </a:prstGeom>
          <a:solidFill>
            <a:srgbClr val="63EBDA"/>
          </a:solidFill>
        </p:spPr>
        <p:txBody>
          <a:bodyPr wrap="square" anchor="ctr">
            <a:noAutofit/>
          </a:bodyPr>
          <a:lstStyle/>
          <a:p>
            <a:pPr marL="285750" indent="-285750">
              <a:buClr>
                <a:srgbClr val="00338D"/>
              </a:buClr>
              <a:buFont typeface="Arial" panose="020B0604020202020204" pitchFamily="34" charset="0"/>
              <a:buChar char="•"/>
            </a:pPr>
            <a:r>
              <a:rPr lang="en-US" sz="1600" dirty="0"/>
              <a:t>% of beneficiaries who changed their behavior after receiving services</a:t>
            </a:r>
          </a:p>
          <a:p>
            <a:pPr marL="285750" indent="-285750">
              <a:buClr>
                <a:srgbClr val="00338D"/>
              </a:buClr>
              <a:buFont typeface="Arial" panose="020B0604020202020204" pitchFamily="34" charset="0"/>
              <a:buChar char="•"/>
            </a:pPr>
            <a:r>
              <a:rPr lang="en-US" sz="1600" dirty="0"/>
              <a:t>% of organizations that expanded healthcare services</a:t>
            </a:r>
          </a:p>
        </p:txBody>
      </p:sp>
      <p:sp>
        <p:nvSpPr>
          <p:cNvPr id="14" name="TextBox 13">
            <a:extLst>
              <a:ext uri="{FF2B5EF4-FFF2-40B4-BE49-F238E27FC236}">
                <a16:creationId xmlns:a16="http://schemas.microsoft.com/office/drawing/2014/main" id="{EF246C8A-E251-C31E-DCEC-5F3B61C2A763}"/>
              </a:ext>
            </a:extLst>
          </p:cNvPr>
          <p:cNvSpPr txBox="1"/>
          <p:nvPr/>
        </p:nvSpPr>
        <p:spPr>
          <a:xfrm>
            <a:off x="7099888" y="4735201"/>
            <a:ext cx="4096512" cy="1141724"/>
          </a:xfrm>
          <a:prstGeom prst="rect">
            <a:avLst/>
          </a:prstGeom>
          <a:solidFill>
            <a:srgbClr val="B497FF"/>
          </a:solidFill>
        </p:spPr>
        <p:txBody>
          <a:bodyPr wrap="square" anchor="ctr">
            <a:noAutofit/>
          </a:bodyPr>
          <a:lstStyle/>
          <a:p>
            <a:pPr marL="285750" indent="-285750">
              <a:buClr>
                <a:srgbClr val="00338D"/>
              </a:buClr>
              <a:buFont typeface="Arial" panose="020B0604020202020204" pitchFamily="34" charset="0"/>
              <a:buChar char="•"/>
            </a:pPr>
            <a:r>
              <a:rPr lang="en-US" sz="1600" dirty="0"/>
              <a:t>Improved health outcomes in the community</a:t>
            </a:r>
          </a:p>
        </p:txBody>
      </p:sp>
    </p:spTree>
    <p:extLst>
      <p:ext uri="{BB962C8B-B14F-4D97-AF65-F5344CB8AC3E}">
        <p14:creationId xmlns:p14="http://schemas.microsoft.com/office/powerpoint/2010/main" val="2158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33B0-7218-C4AF-CFBE-BA2241F3286F}"/>
              </a:ext>
            </a:extLst>
          </p:cNvPr>
          <p:cNvSpPr>
            <a:spLocks noGrp="1"/>
          </p:cNvSpPr>
          <p:nvPr>
            <p:ph type="title"/>
          </p:nvPr>
        </p:nvSpPr>
        <p:spPr/>
        <p:txBody>
          <a:bodyPr/>
          <a:lstStyle/>
          <a:p>
            <a:r>
              <a:rPr lang="en-US" dirty="0"/>
              <a:t>Data based decision making</a:t>
            </a:r>
          </a:p>
        </p:txBody>
      </p:sp>
      <p:sp>
        <p:nvSpPr>
          <p:cNvPr id="3" name="TextBox 2">
            <a:extLst>
              <a:ext uri="{FF2B5EF4-FFF2-40B4-BE49-F238E27FC236}">
                <a16:creationId xmlns:a16="http://schemas.microsoft.com/office/drawing/2014/main" id="{F41B87A0-22A4-D088-E510-48C19C4DD7D6}"/>
              </a:ext>
            </a:extLst>
          </p:cNvPr>
          <p:cNvSpPr txBox="1"/>
          <p:nvPr/>
        </p:nvSpPr>
        <p:spPr>
          <a:xfrm>
            <a:off x="989788" y="1421983"/>
            <a:ext cx="6096000" cy="323165"/>
          </a:xfrm>
          <a:prstGeom prst="rect">
            <a:avLst/>
          </a:prstGeom>
          <a:noFill/>
        </p:spPr>
        <p:txBody>
          <a:bodyPr wrap="square" lIns="0" t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After organization has been vetted</a:t>
            </a:r>
          </a:p>
        </p:txBody>
      </p:sp>
      <p:sp>
        <p:nvSpPr>
          <p:cNvPr id="11" name="TextBox 10">
            <a:extLst>
              <a:ext uri="{FF2B5EF4-FFF2-40B4-BE49-F238E27FC236}">
                <a16:creationId xmlns:a16="http://schemas.microsoft.com/office/drawing/2014/main" id="{3FDCBB82-5513-B728-D003-D0AE320A94CD}"/>
              </a:ext>
            </a:extLst>
          </p:cNvPr>
          <p:cNvSpPr txBox="1"/>
          <p:nvPr/>
        </p:nvSpPr>
        <p:spPr>
          <a:xfrm>
            <a:off x="7822808" y="2477158"/>
            <a:ext cx="3739896" cy="694448"/>
          </a:xfrm>
          <a:prstGeom prst="rect">
            <a:avLst/>
          </a:prstGeom>
          <a:noFill/>
        </p:spPr>
        <p:txBody>
          <a:bodyPr wrap="square"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whether this is a new organization or program and may need support to measure impact or if the program achieves another desired result. If they have a compelling plan for impact, you may still consider them.</a:t>
            </a:r>
          </a:p>
        </p:txBody>
      </p:sp>
      <p:sp>
        <p:nvSpPr>
          <p:cNvPr id="12" name="Rectangle: Rounded Corners 11">
            <a:extLst>
              <a:ext uri="{FF2B5EF4-FFF2-40B4-BE49-F238E27FC236}">
                <a16:creationId xmlns:a16="http://schemas.microsoft.com/office/drawing/2014/main" id="{ABF052B1-8B1F-DE11-7BBC-987510EDA75E}"/>
              </a:ext>
            </a:extLst>
          </p:cNvPr>
          <p:cNvSpPr/>
          <p:nvPr/>
        </p:nvSpPr>
        <p:spPr>
          <a:xfrm>
            <a:off x="7020142" y="1916219"/>
            <a:ext cx="687905" cy="283464"/>
          </a:xfrm>
          <a:prstGeom prst="round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No</a:t>
            </a:r>
          </a:p>
        </p:txBody>
      </p:sp>
      <p:cxnSp>
        <p:nvCxnSpPr>
          <p:cNvPr id="13" name="Straight Connector 7">
            <a:extLst>
              <a:ext uri="{FF2B5EF4-FFF2-40B4-BE49-F238E27FC236}">
                <a16:creationId xmlns:a16="http://schemas.microsoft.com/office/drawing/2014/main" id="{7CBD527E-FE35-0B34-11AE-B27C8744A8C7}"/>
              </a:ext>
            </a:extLst>
          </p:cNvPr>
          <p:cNvCxnSpPr>
            <a:cxnSpLocks/>
            <a:stCxn id="12" idx="1"/>
            <a:endCxn id="19" idx="3"/>
          </p:cNvCxnSpPr>
          <p:nvPr/>
        </p:nvCxnSpPr>
        <p:spPr>
          <a:xfrm flipH="1">
            <a:off x="6905382" y="2057951"/>
            <a:ext cx="114760" cy="1465"/>
          </a:xfrm>
          <a:prstGeom prst="straightConnector1">
            <a:avLst/>
          </a:prstGeom>
          <a:ln w="12700">
            <a:solidFill>
              <a:srgbClr val="7213EA"/>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36F13FB-2C9C-35FD-EB3F-4BEB97B1A7B6}"/>
              </a:ext>
            </a:extLst>
          </p:cNvPr>
          <p:cNvSpPr txBox="1"/>
          <p:nvPr/>
        </p:nvSpPr>
        <p:spPr>
          <a:xfrm>
            <a:off x="7822806" y="3337069"/>
            <a:ext cx="3721608" cy="819558"/>
          </a:xfrm>
          <a:prstGeom prst="rect">
            <a:avLst/>
          </a:prstGeom>
          <a:noFill/>
        </p:spPr>
        <p:txBody>
          <a:bodyPr wrap="square" lIns="0" rIns="0"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whether the organization’s measurement rigor/methodology poses a risk to their ability to deliver impact. If so, what support could be offered to the organization to help them advance in this area.</a:t>
            </a:r>
          </a:p>
        </p:txBody>
      </p:sp>
      <p:sp>
        <p:nvSpPr>
          <p:cNvPr id="15" name="TextBox 14">
            <a:extLst>
              <a:ext uri="{FF2B5EF4-FFF2-40B4-BE49-F238E27FC236}">
                <a16:creationId xmlns:a16="http://schemas.microsoft.com/office/drawing/2014/main" id="{B1A260A3-CA95-8F02-0CF2-5754E5D6B89B}"/>
              </a:ext>
            </a:extLst>
          </p:cNvPr>
          <p:cNvSpPr txBox="1"/>
          <p:nvPr/>
        </p:nvSpPr>
        <p:spPr>
          <a:xfrm>
            <a:off x="7822806" y="4259485"/>
            <a:ext cx="3721608" cy="455608"/>
          </a:xfrm>
          <a:prstGeom prst="rect">
            <a:avLst/>
          </a:prstGeom>
          <a:noFill/>
        </p:spPr>
        <p:txBody>
          <a:bodyPr wrap="square" lIns="0" rIns="0"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if there are other organizations that better align</a:t>
            </a:r>
          </a:p>
        </p:txBody>
      </p:sp>
      <p:sp>
        <p:nvSpPr>
          <p:cNvPr id="16" name="TextBox 15">
            <a:extLst>
              <a:ext uri="{FF2B5EF4-FFF2-40B4-BE49-F238E27FC236}">
                <a16:creationId xmlns:a16="http://schemas.microsoft.com/office/drawing/2014/main" id="{6A7E8C02-4C2C-339D-C4FB-8B86005D9225}"/>
              </a:ext>
            </a:extLst>
          </p:cNvPr>
          <p:cNvSpPr txBox="1"/>
          <p:nvPr/>
        </p:nvSpPr>
        <p:spPr>
          <a:xfrm>
            <a:off x="4537839" y="5534093"/>
            <a:ext cx="3860282" cy="486816"/>
          </a:xfrm>
          <a:prstGeom prst="rect">
            <a:avLst/>
          </a:prstGeom>
          <a:noFill/>
        </p:spPr>
        <p:txBody>
          <a:bodyPr wrap="square" lIns="0" rIns="0"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responses to previous questions and determine how to move forward with the program/ organizations</a:t>
            </a:r>
          </a:p>
        </p:txBody>
      </p:sp>
      <p:sp>
        <p:nvSpPr>
          <p:cNvPr id="17" name="TextBox 16">
            <a:extLst>
              <a:ext uri="{FF2B5EF4-FFF2-40B4-BE49-F238E27FC236}">
                <a16:creationId xmlns:a16="http://schemas.microsoft.com/office/drawing/2014/main" id="{5AA61065-E8F0-ADD4-B2F4-991595AB78D0}"/>
              </a:ext>
            </a:extLst>
          </p:cNvPr>
          <p:cNvSpPr txBox="1"/>
          <p:nvPr/>
        </p:nvSpPr>
        <p:spPr>
          <a:xfrm>
            <a:off x="7822807" y="5041535"/>
            <a:ext cx="3721608" cy="506766"/>
          </a:xfrm>
          <a:prstGeom prst="rect">
            <a:avLst/>
          </a:prstGeom>
          <a:noFill/>
        </p:spPr>
        <p:txBody>
          <a:bodyPr wrap="square" lIns="0" rIns="0"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whether the lack of a clear plan impacts their ability to deliver impact.</a:t>
            </a:r>
          </a:p>
        </p:txBody>
      </p:sp>
      <p:sp>
        <p:nvSpPr>
          <p:cNvPr id="18" name="TextBox 17">
            <a:extLst>
              <a:ext uri="{FF2B5EF4-FFF2-40B4-BE49-F238E27FC236}">
                <a16:creationId xmlns:a16="http://schemas.microsoft.com/office/drawing/2014/main" id="{E9609C35-65EE-3207-8F4F-1C82180F1B06}"/>
              </a:ext>
            </a:extLst>
          </p:cNvPr>
          <p:cNvSpPr txBox="1"/>
          <p:nvPr/>
        </p:nvSpPr>
        <p:spPr>
          <a:xfrm>
            <a:off x="7822807" y="1771545"/>
            <a:ext cx="3721608" cy="533400"/>
          </a:xfrm>
          <a:prstGeom prst="rect">
            <a:avLst/>
          </a:prstGeom>
          <a:noFill/>
        </p:spPr>
        <p:txBody>
          <a:bodyPr wrap="square"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Consider whether there are any compelling reasons to deviate from the focus areas. </a:t>
            </a:r>
          </a:p>
        </p:txBody>
      </p:sp>
      <p:sp>
        <p:nvSpPr>
          <p:cNvPr id="19" name="Rectangle: Rounded Corners 18">
            <a:extLst>
              <a:ext uri="{FF2B5EF4-FFF2-40B4-BE49-F238E27FC236}">
                <a16:creationId xmlns:a16="http://schemas.microsoft.com/office/drawing/2014/main" id="{72E8816E-76A3-6E79-2F77-82D5BEAB4F10}"/>
              </a:ext>
            </a:extLst>
          </p:cNvPr>
          <p:cNvSpPr/>
          <p:nvPr/>
        </p:nvSpPr>
        <p:spPr>
          <a:xfrm>
            <a:off x="1232453" y="1864025"/>
            <a:ext cx="5672929" cy="390782"/>
          </a:xfrm>
          <a:prstGeom prst="roundRect">
            <a:avLst>
              <a:gd name="adj" fmla="val 9121"/>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Is the program aligned with the company's philanthropic focus areas?</a:t>
            </a:r>
          </a:p>
        </p:txBody>
      </p:sp>
      <p:sp>
        <p:nvSpPr>
          <p:cNvPr id="20" name="Rectangle: Rounded Corners 19">
            <a:extLst>
              <a:ext uri="{FF2B5EF4-FFF2-40B4-BE49-F238E27FC236}">
                <a16:creationId xmlns:a16="http://schemas.microsoft.com/office/drawing/2014/main" id="{FA656CB0-A4C5-2149-4C0A-A0E1C416452E}"/>
              </a:ext>
            </a:extLst>
          </p:cNvPr>
          <p:cNvSpPr/>
          <p:nvPr/>
        </p:nvSpPr>
        <p:spPr>
          <a:xfrm>
            <a:off x="3709640" y="2322207"/>
            <a:ext cx="703260" cy="283708"/>
          </a:xfrm>
          <a:prstGeom prst="round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1" name="Rectangle: Rounded Corners 20">
            <a:extLst>
              <a:ext uri="{FF2B5EF4-FFF2-40B4-BE49-F238E27FC236}">
                <a16:creationId xmlns:a16="http://schemas.microsoft.com/office/drawing/2014/main" id="{93BAFDA8-549F-872D-C59A-03F456EA17CE}"/>
              </a:ext>
            </a:extLst>
          </p:cNvPr>
          <p:cNvSpPr/>
          <p:nvPr/>
        </p:nvSpPr>
        <p:spPr>
          <a:xfrm>
            <a:off x="1232453" y="2673316"/>
            <a:ext cx="5672929" cy="390782"/>
          </a:xfrm>
          <a:prstGeom prst="roundRect">
            <a:avLst>
              <a:gd name="adj" fmla="val 834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program’s potential impact align with your desired results?</a:t>
            </a:r>
          </a:p>
        </p:txBody>
      </p:sp>
      <p:cxnSp>
        <p:nvCxnSpPr>
          <p:cNvPr id="22" name="Straight Connector 21">
            <a:extLst>
              <a:ext uri="{FF2B5EF4-FFF2-40B4-BE49-F238E27FC236}">
                <a16:creationId xmlns:a16="http://schemas.microsoft.com/office/drawing/2014/main" id="{78E1B0E9-7A78-CADD-B779-92525B63B30C}"/>
              </a:ext>
            </a:extLst>
          </p:cNvPr>
          <p:cNvCxnSpPr>
            <a:cxnSpLocks/>
            <a:stCxn id="21" idx="0"/>
            <a:endCxn id="20" idx="2"/>
          </p:cNvCxnSpPr>
          <p:nvPr/>
        </p:nvCxnSpPr>
        <p:spPr>
          <a:xfrm flipH="1" flipV="1">
            <a:off x="4061270" y="2605915"/>
            <a:ext cx="7648" cy="67401"/>
          </a:xfrm>
          <a:prstGeom prst="line">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1A19772C-FDE4-979C-EE57-337FBC93C82F}"/>
              </a:ext>
            </a:extLst>
          </p:cNvPr>
          <p:cNvSpPr/>
          <p:nvPr/>
        </p:nvSpPr>
        <p:spPr>
          <a:xfrm>
            <a:off x="3709640" y="3131498"/>
            <a:ext cx="703260" cy="283708"/>
          </a:xfrm>
          <a:prstGeom prst="round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Yes</a:t>
            </a:r>
          </a:p>
        </p:txBody>
      </p:sp>
      <p:cxnSp>
        <p:nvCxnSpPr>
          <p:cNvPr id="24" name="Straight Connector 7">
            <a:extLst>
              <a:ext uri="{FF2B5EF4-FFF2-40B4-BE49-F238E27FC236}">
                <a16:creationId xmlns:a16="http://schemas.microsoft.com/office/drawing/2014/main" id="{31CF6F07-CF78-B24A-9F89-1F2A2329FA48}"/>
              </a:ext>
            </a:extLst>
          </p:cNvPr>
          <p:cNvCxnSpPr>
            <a:cxnSpLocks/>
            <a:stCxn id="23" idx="0"/>
            <a:endCxn id="21" idx="2"/>
          </p:cNvCxnSpPr>
          <p:nvPr/>
        </p:nvCxnSpPr>
        <p:spPr>
          <a:xfrm flipV="1">
            <a:off x="4061270" y="3064098"/>
            <a:ext cx="7648" cy="67400"/>
          </a:xfrm>
          <a:prstGeom prst="straightConnector1">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42AC873E-E837-B493-1C91-CDF44C492C3C}"/>
              </a:ext>
            </a:extLst>
          </p:cNvPr>
          <p:cNvSpPr/>
          <p:nvPr/>
        </p:nvSpPr>
        <p:spPr>
          <a:xfrm>
            <a:off x="1232453" y="3482607"/>
            <a:ext cx="5672929" cy="390782"/>
          </a:xfrm>
          <a:prstGeom prst="roundRect">
            <a:avLst>
              <a:gd name="adj" fmla="val 7975"/>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 have a strong measurement methodology?</a:t>
            </a:r>
          </a:p>
        </p:txBody>
      </p:sp>
      <p:cxnSp>
        <p:nvCxnSpPr>
          <p:cNvPr id="26" name="Straight Connector 25">
            <a:extLst>
              <a:ext uri="{FF2B5EF4-FFF2-40B4-BE49-F238E27FC236}">
                <a16:creationId xmlns:a16="http://schemas.microsoft.com/office/drawing/2014/main" id="{9C182059-F393-57FE-AA18-06CEE26C2783}"/>
              </a:ext>
            </a:extLst>
          </p:cNvPr>
          <p:cNvCxnSpPr>
            <a:cxnSpLocks/>
            <a:stCxn id="23" idx="2"/>
            <a:endCxn id="25" idx="0"/>
          </p:cNvCxnSpPr>
          <p:nvPr/>
        </p:nvCxnSpPr>
        <p:spPr>
          <a:xfrm>
            <a:off x="4061270" y="3415206"/>
            <a:ext cx="7648" cy="67401"/>
          </a:xfrm>
          <a:prstGeom prst="line">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62B54183-DB48-6C1C-76A1-0B3C01D3EFFE}"/>
              </a:ext>
            </a:extLst>
          </p:cNvPr>
          <p:cNvSpPr/>
          <p:nvPr/>
        </p:nvSpPr>
        <p:spPr>
          <a:xfrm>
            <a:off x="3709640" y="3940789"/>
            <a:ext cx="703260" cy="283708"/>
          </a:xfrm>
          <a:prstGeom prst="round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Yes</a:t>
            </a:r>
          </a:p>
        </p:txBody>
      </p:sp>
      <p:cxnSp>
        <p:nvCxnSpPr>
          <p:cNvPr id="28" name="Straight Connector 7">
            <a:extLst>
              <a:ext uri="{FF2B5EF4-FFF2-40B4-BE49-F238E27FC236}">
                <a16:creationId xmlns:a16="http://schemas.microsoft.com/office/drawing/2014/main" id="{4BAAC179-2B9A-DCB4-EE05-216CFECB7FD9}"/>
              </a:ext>
            </a:extLst>
          </p:cNvPr>
          <p:cNvCxnSpPr>
            <a:cxnSpLocks/>
            <a:stCxn id="27" idx="0"/>
            <a:endCxn id="25" idx="2"/>
          </p:cNvCxnSpPr>
          <p:nvPr/>
        </p:nvCxnSpPr>
        <p:spPr>
          <a:xfrm flipV="1">
            <a:off x="4061270" y="3873389"/>
            <a:ext cx="7648" cy="67400"/>
          </a:xfrm>
          <a:prstGeom prst="straightConnector1">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3E1C0048-D144-9F10-D389-09F819A11F1D}"/>
              </a:ext>
            </a:extLst>
          </p:cNvPr>
          <p:cNvSpPr/>
          <p:nvPr/>
        </p:nvSpPr>
        <p:spPr>
          <a:xfrm>
            <a:off x="1232453" y="4291898"/>
            <a:ext cx="5672929" cy="390782"/>
          </a:xfrm>
          <a:prstGeom prst="roundRect">
            <a:avLst>
              <a:gd name="adj" fmla="val 5540"/>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this program meet the most pressing needs of the communities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we serve?</a:t>
            </a:r>
          </a:p>
        </p:txBody>
      </p:sp>
      <p:cxnSp>
        <p:nvCxnSpPr>
          <p:cNvPr id="30" name="Straight Connector 29">
            <a:extLst>
              <a:ext uri="{FF2B5EF4-FFF2-40B4-BE49-F238E27FC236}">
                <a16:creationId xmlns:a16="http://schemas.microsoft.com/office/drawing/2014/main" id="{1EF584C1-7AFD-3B1A-BFB1-849C7EF466C2}"/>
              </a:ext>
            </a:extLst>
          </p:cNvPr>
          <p:cNvCxnSpPr>
            <a:cxnSpLocks/>
            <a:stCxn id="29" idx="0"/>
            <a:endCxn id="27" idx="2"/>
          </p:cNvCxnSpPr>
          <p:nvPr/>
        </p:nvCxnSpPr>
        <p:spPr>
          <a:xfrm flipH="1" flipV="1">
            <a:off x="4061270" y="4224497"/>
            <a:ext cx="7648" cy="67401"/>
          </a:xfrm>
          <a:prstGeom prst="line">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57BF0C4D-32AF-3950-41B5-78CB73892DA2}"/>
              </a:ext>
            </a:extLst>
          </p:cNvPr>
          <p:cNvSpPr/>
          <p:nvPr/>
        </p:nvSpPr>
        <p:spPr>
          <a:xfrm>
            <a:off x="3709640" y="4750080"/>
            <a:ext cx="703260" cy="283708"/>
          </a:xfrm>
          <a:prstGeom prst="round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Yes</a:t>
            </a:r>
          </a:p>
        </p:txBody>
      </p:sp>
      <p:cxnSp>
        <p:nvCxnSpPr>
          <p:cNvPr id="32" name="Straight Connector 7">
            <a:extLst>
              <a:ext uri="{FF2B5EF4-FFF2-40B4-BE49-F238E27FC236}">
                <a16:creationId xmlns:a16="http://schemas.microsoft.com/office/drawing/2014/main" id="{2CFBFC0D-6AD0-7280-B8B5-6B275140B0E6}"/>
              </a:ext>
            </a:extLst>
          </p:cNvPr>
          <p:cNvCxnSpPr>
            <a:cxnSpLocks/>
            <a:stCxn id="31" idx="0"/>
            <a:endCxn id="29" idx="2"/>
          </p:cNvCxnSpPr>
          <p:nvPr/>
        </p:nvCxnSpPr>
        <p:spPr>
          <a:xfrm flipV="1">
            <a:off x="4061270" y="4682680"/>
            <a:ext cx="7648" cy="67400"/>
          </a:xfrm>
          <a:prstGeom prst="straightConnector1">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9B8D1133-E354-DE92-C239-009A87215C1D}"/>
              </a:ext>
            </a:extLst>
          </p:cNvPr>
          <p:cNvSpPr/>
          <p:nvPr/>
        </p:nvSpPr>
        <p:spPr>
          <a:xfrm>
            <a:off x="1232453" y="5107347"/>
            <a:ext cx="5672929" cy="390782"/>
          </a:xfrm>
          <a:prstGeom prst="roundRect">
            <a:avLst>
              <a:gd name="adj" fmla="val 1034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Does the program have a specific target community or population you’re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hoping to impact?</a:t>
            </a:r>
          </a:p>
        </p:txBody>
      </p:sp>
      <p:cxnSp>
        <p:nvCxnSpPr>
          <p:cNvPr id="34" name="Straight Connector 7">
            <a:extLst>
              <a:ext uri="{FF2B5EF4-FFF2-40B4-BE49-F238E27FC236}">
                <a16:creationId xmlns:a16="http://schemas.microsoft.com/office/drawing/2014/main" id="{7E9B71C9-8D81-79AB-AF3F-8948E72420F4}"/>
              </a:ext>
            </a:extLst>
          </p:cNvPr>
          <p:cNvCxnSpPr>
            <a:cxnSpLocks/>
            <a:stCxn id="20" idx="0"/>
            <a:endCxn id="19" idx="2"/>
          </p:cNvCxnSpPr>
          <p:nvPr/>
        </p:nvCxnSpPr>
        <p:spPr>
          <a:xfrm flipV="1">
            <a:off x="4061270" y="2254807"/>
            <a:ext cx="7648" cy="67400"/>
          </a:xfrm>
          <a:prstGeom prst="straightConnector1">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4DFA184-38DF-016D-88ED-8A39597FF82B}"/>
              </a:ext>
            </a:extLst>
          </p:cNvPr>
          <p:cNvCxnSpPr>
            <a:cxnSpLocks/>
            <a:stCxn id="33" idx="0"/>
            <a:endCxn id="31" idx="2"/>
          </p:cNvCxnSpPr>
          <p:nvPr/>
        </p:nvCxnSpPr>
        <p:spPr>
          <a:xfrm flipH="1" flipV="1">
            <a:off x="4061270" y="5033788"/>
            <a:ext cx="7648" cy="73559"/>
          </a:xfrm>
          <a:prstGeom prst="line">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9FA89834-D8C3-780A-6C1B-096BEF469A8E}"/>
              </a:ext>
            </a:extLst>
          </p:cNvPr>
          <p:cNvSpPr/>
          <p:nvPr/>
        </p:nvSpPr>
        <p:spPr>
          <a:xfrm>
            <a:off x="3709640" y="5594021"/>
            <a:ext cx="703260" cy="283708"/>
          </a:xfrm>
          <a:prstGeom prst="round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Yes</a:t>
            </a:r>
          </a:p>
        </p:txBody>
      </p:sp>
      <p:cxnSp>
        <p:nvCxnSpPr>
          <p:cNvPr id="37" name="Straight Connector 7">
            <a:extLst>
              <a:ext uri="{FF2B5EF4-FFF2-40B4-BE49-F238E27FC236}">
                <a16:creationId xmlns:a16="http://schemas.microsoft.com/office/drawing/2014/main" id="{8F5B94A9-4631-1E81-9641-43266F335885}"/>
              </a:ext>
            </a:extLst>
          </p:cNvPr>
          <p:cNvCxnSpPr>
            <a:cxnSpLocks/>
            <a:stCxn id="36" idx="0"/>
            <a:endCxn id="33" idx="2"/>
          </p:cNvCxnSpPr>
          <p:nvPr/>
        </p:nvCxnSpPr>
        <p:spPr>
          <a:xfrm flipV="1">
            <a:off x="4061270" y="5498129"/>
            <a:ext cx="7648" cy="95892"/>
          </a:xfrm>
          <a:prstGeom prst="straightConnector1">
            <a:avLst/>
          </a:prstGeom>
          <a:ln w="12700">
            <a:solidFill>
              <a:srgbClr val="098E7E"/>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00A36E49-4F68-600A-D5DC-CE1550E91BF4}"/>
              </a:ext>
            </a:extLst>
          </p:cNvPr>
          <p:cNvSpPr/>
          <p:nvPr/>
        </p:nvSpPr>
        <p:spPr>
          <a:xfrm>
            <a:off x="7020142" y="2725819"/>
            <a:ext cx="687905" cy="283464"/>
          </a:xfrm>
          <a:prstGeom prst="round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No</a:t>
            </a:r>
          </a:p>
        </p:txBody>
      </p:sp>
      <p:cxnSp>
        <p:nvCxnSpPr>
          <p:cNvPr id="39" name="Straight Connector 7">
            <a:extLst>
              <a:ext uri="{FF2B5EF4-FFF2-40B4-BE49-F238E27FC236}">
                <a16:creationId xmlns:a16="http://schemas.microsoft.com/office/drawing/2014/main" id="{8B458457-3B03-2569-75CE-92DB5CE0AC01}"/>
              </a:ext>
            </a:extLst>
          </p:cNvPr>
          <p:cNvCxnSpPr>
            <a:cxnSpLocks/>
            <a:stCxn id="38" idx="1"/>
            <a:endCxn id="21" idx="3"/>
          </p:cNvCxnSpPr>
          <p:nvPr/>
        </p:nvCxnSpPr>
        <p:spPr>
          <a:xfrm flipH="1">
            <a:off x="6905382" y="2867551"/>
            <a:ext cx="114760" cy="1156"/>
          </a:xfrm>
          <a:prstGeom prst="straightConnector1">
            <a:avLst/>
          </a:prstGeom>
          <a:ln w="12700">
            <a:solidFill>
              <a:srgbClr val="7213EA"/>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C938EB8-77F2-E667-4722-D98479B60C90}"/>
              </a:ext>
            </a:extLst>
          </p:cNvPr>
          <p:cNvSpPr/>
          <p:nvPr/>
        </p:nvSpPr>
        <p:spPr>
          <a:xfrm>
            <a:off x="7020142" y="3535676"/>
            <a:ext cx="687905" cy="283464"/>
          </a:xfrm>
          <a:prstGeom prst="round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No</a:t>
            </a:r>
          </a:p>
        </p:txBody>
      </p:sp>
      <p:cxnSp>
        <p:nvCxnSpPr>
          <p:cNvPr id="41" name="Straight Connector 7">
            <a:extLst>
              <a:ext uri="{FF2B5EF4-FFF2-40B4-BE49-F238E27FC236}">
                <a16:creationId xmlns:a16="http://schemas.microsoft.com/office/drawing/2014/main" id="{82B149AA-A394-D2EA-6B28-4A951591304D}"/>
              </a:ext>
            </a:extLst>
          </p:cNvPr>
          <p:cNvCxnSpPr>
            <a:cxnSpLocks/>
            <a:stCxn id="40" idx="1"/>
            <a:endCxn id="25" idx="3"/>
          </p:cNvCxnSpPr>
          <p:nvPr/>
        </p:nvCxnSpPr>
        <p:spPr>
          <a:xfrm flipH="1">
            <a:off x="6905382" y="3677408"/>
            <a:ext cx="114760" cy="590"/>
          </a:xfrm>
          <a:prstGeom prst="straightConnector1">
            <a:avLst/>
          </a:prstGeom>
          <a:ln w="12700">
            <a:solidFill>
              <a:srgbClr val="7213EA"/>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9CA1A36E-EB32-B00C-ADBB-E4C866CAB31B}"/>
              </a:ext>
            </a:extLst>
          </p:cNvPr>
          <p:cNvSpPr/>
          <p:nvPr/>
        </p:nvSpPr>
        <p:spPr>
          <a:xfrm>
            <a:off x="7020142" y="4343914"/>
            <a:ext cx="687905" cy="283464"/>
          </a:xfrm>
          <a:prstGeom prst="round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No</a:t>
            </a:r>
          </a:p>
        </p:txBody>
      </p:sp>
      <p:cxnSp>
        <p:nvCxnSpPr>
          <p:cNvPr id="43" name="Straight Connector 7">
            <a:extLst>
              <a:ext uri="{FF2B5EF4-FFF2-40B4-BE49-F238E27FC236}">
                <a16:creationId xmlns:a16="http://schemas.microsoft.com/office/drawing/2014/main" id="{16020B64-2A35-3B45-F25F-5A0A9BF459D0}"/>
              </a:ext>
            </a:extLst>
          </p:cNvPr>
          <p:cNvCxnSpPr>
            <a:cxnSpLocks/>
            <a:stCxn id="42" idx="1"/>
            <a:endCxn id="29" idx="3"/>
          </p:cNvCxnSpPr>
          <p:nvPr/>
        </p:nvCxnSpPr>
        <p:spPr>
          <a:xfrm flipH="1">
            <a:off x="6905382" y="4485646"/>
            <a:ext cx="114760" cy="1643"/>
          </a:xfrm>
          <a:prstGeom prst="straightConnector1">
            <a:avLst/>
          </a:prstGeom>
          <a:ln w="12700">
            <a:solidFill>
              <a:srgbClr val="7213EA"/>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693D4912-0C91-D770-1793-2530AA76DEA8}"/>
              </a:ext>
            </a:extLst>
          </p:cNvPr>
          <p:cNvSpPr/>
          <p:nvPr/>
        </p:nvSpPr>
        <p:spPr>
          <a:xfrm>
            <a:off x="7020142" y="5160212"/>
            <a:ext cx="687905" cy="283464"/>
          </a:xfrm>
          <a:prstGeom prst="round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No</a:t>
            </a:r>
          </a:p>
        </p:txBody>
      </p:sp>
      <p:cxnSp>
        <p:nvCxnSpPr>
          <p:cNvPr id="45" name="Straight Connector 7">
            <a:extLst>
              <a:ext uri="{FF2B5EF4-FFF2-40B4-BE49-F238E27FC236}">
                <a16:creationId xmlns:a16="http://schemas.microsoft.com/office/drawing/2014/main" id="{9AA57724-3F62-5ACA-4715-799E82F1F1EA}"/>
              </a:ext>
            </a:extLst>
          </p:cNvPr>
          <p:cNvCxnSpPr>
            <a:cxnSpLocks/>
            <a:stCxn id="44" idx="1"/>
            <a:endCxn id="33" idx="3"/>
          </p:cNvCxnSpPr>
          <p:nvPr/>
        </p:nvCxnSpPr>
        <p:spPr>
          <a:xfrm flipH="1">
            <a:off x="6905382" y="5301944"/>
            <a:ext cx="114760" cy="794"/>
          </a:xfrm>
          <a:prstGeom prst="straightConnector1">
            <a:avLst/>
          </a:prstGeom>
          <a:ln w="12700">
            <a:solidFill>
              <a:srgbClr val="7213EA"/>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4078149-5733-0CF0-6BB4-60E836F77338}"/>
              </a:ext>
            </a:extLst>
          </p:cNvPr>
          <p:cNvSpPr/>
          <p:nvPr/>
        </p:nvSpPr>
        <p:spPr>
          <a:xfrm>
            <a:off x="989788" y="2619148"/>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Q2</a:t>
            </a:r>
          </a:p>
        </p:txBody>
      </p:sp>
      <p:sp>
        <p:nvSpPr>
          <p:cNvPr id="7" name="Oval 6">
            <a:extLst>
              <a:ext uri="{FF2B5EF4-FFF2-40B4-BE49-F238E27FC236}">
                <a16:creationId xmlns:a16="http://schemas.microsoft.com/office/drawing/2014/main" id="{0D8D3CE1-B280-EDDE-D2AB-2A32B036E4E0}"/>
              </a:ext>
            </a:extLst>
          </p:cNvPr>
          <p:cNvSpPr/>
          <p:nvPr/>
        </p:nvSpPr>
        <p:spPr>
          <a:xfrm>
            <a:off x="989788" y="3430148"/>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Q3</a:t>
            </a:r>
          </a:p>
        </p:txBody>
      </p:sp>
      <p:sp>
        <p:nvSpPr>
          <p:cNvPr id="8" name="Oval 7">
            <a:extLst>
              <a:ext uri="{FF2B5EF4-FFF2-40B4-BE49-F238E27FC236}">
                <a16:creationId xmlns:a16="http://schemas.microsoft.com/office/drawing/2014/main" id="{65E090EF-B991-259C-CF38-176249731ED3}"/>
              </a:ext>
            </a:extLst>
          </p:cNvPr>
          <p:cNvSpPr/>
          <p:nvPr/>
        </p:nvSpPr>
        <p:spPr>
          <a:xfrm>
            <a:off x="989788" y="4245597"/>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Q4</a:t>
            </a:r>
          </a:p>
        </p:txBody>
      </p:sp>
      <p:sp>
        <p:nvSpPr>
          <p:cNvPr id="9" name="Oval 8">
            <a:extLst>
              <a:ext uri="{FF2B5EF4-FFF2-40B4-BE49-F238E27FC236}">
                <a16:creationId xmlns:a16="http://schemas.microsoft.com/office/drawing/2014/main" id="{4FA48AFD-10EF-B892-C57B-F5FA09308980}"/>
              </a:ext>
            </a:extLst>
          </p:cNvPr>
          <p:cNvSpPr/>
          <p:nvPr/>
        </p:nvSpPr>
        <p:spPr>
          <a:xfrm>
            <a:off x="989788" y="5066067"/>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Q5</a:t>
            </a:r>
          </a:p>
        </p:txBody>
      </p:sp>
      <p:sp>
        <p:nvSpPr>
          <p:cNvPr id="10" name="Oval 9">
            <a:extLst>
              <a:ext uri="{FF2B5EF4-FFF2-40B4-BE49-F238E27FC236}">
                <a16:creationId xmlns:a16="http://schemas.microsoft.com/office/drawing/2014/main" id="{1066E759-7A1A-164E-F8E7-B3366CC1D82F}"/>
              </a:ext>
            </a:extLst>
          </p:cNvPr>
          <p:cNvSpPr/>
          <p:nvPr/>
        </p:nvSpPr>
        <p:spPr>
          <a:xfrm>
            <a:off x="989788" y="1809645"/>
            <a:ext cx="457200" cy="4572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KPMG Bold"/>
                <a:ea typeface="+mn-ea"/>
                <a:cs typeface="+mn-cs"/>
              </a:rPr>
              <a:t>Q1</a:t>
            </a:r>
          </a:p>
        </p:txBody>
      </p:sp>
    </p:spTree>
    <p:extLst>
      <p:ext uri="{BB962C8B-B14F-4D97-AF65-F5344CB8AC3E}">
        <p14:creationId xmlns:p14="http://schemas.microsoft.com/office/powerpoint/2010/main" val="8038249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0.0.5209"/>
  <p:tag name="SLIDO_PRESENTATION_ID" val="00000000-0000-0000-0000-000000000000"/>
  <p:tag name="SLIDO_EVENT_UUID" val="68dfc02e-56fc-4bb2-b00c-961acb2509e0"/>
  <p:tag name="SLIDO_EVENT_SECTION_UUID" val="0d6699c1-0760-4523-a7e3-e202c2ea430b"/>
</p:tagLst>
</file>

<file path=ppt/tags/tag2.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KPMG Widescreen [16:9] Feb 2022">
  <a:themeElements>
    <a:clrScheme name="Custom Option">
      <a:dk1>
        <a:srgbClr val="000000"/>
      </a:dk1>
      <a:lt1>
        <a:sysClr val="window" lastClr="FFFFFF"/>
      </a:lt1>
      <a:dk2>
        <a:srgbClr val="00338D"/>
      </a:dk2>
      <a:lt2>
        <a:srgbClr val="ACEAFF"/>
      </a:lt2>
      <a:accent1>
        <a:srgbClr val="1E49E2"/>
      </a:accent1>
      <a:accent2>
        <a:srgbClr val="00338D"/>
      </a:accent2>
      <a:accent3>
        <a:srgbClr val="0C233C"/>
      </a:accent3>
      <a:accent4>
        <a:srgbClr val="00B8F5"/>
      </a:accent4>
      <a:accent5>
        <a:srgbClr val="7213EA"/>
      </a:accent5>
      <a:accent6>
        <a:srgbClr val="FD349C"/>
      </a:accent6>
      <a:hlink>
        <a:srgbClr val="1E49E2"/>
      </a:hlink>
      <a:folHlink>
        <a:srgbClr val="098E80"/>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Cobalt">
      <a:srgbClr val="1E49E2"/>
    </a:custClr>
    <a:custClr name="Pacific Blue">
      <a:srgbClr val="00B8F5"/>
    </a:custClr>
    <a:custClr name="Purple">
      <a:srgbClr val="7213EA"/>
    </a:custClr>
    <a:custClr name="Dark Blue">
      <a:srgbClr val="0C233C"/>
    </a:custClr>
    <a:custClr name="Light Blue">
      <a:srgbClr val="ACEAFF"/>
    </a:custClr>
    <a:custClr name="Pink">
      <a:srgbClr val="FD349C"/>
    </a:custClr>
    <a:custClr name="Blank">
      <a:srgbClr val="FFFFFF"/>
    </a:custClr>
    <a:custClr name="Blank">
      <a:srgbClr val="FFFFFF"/>
    </a:custClr>
    <a:custClr name="Blank">
      <a:srgbClr val="FFFFFF"/>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Blank">
      <a:srgbClr val="FFFFFF"/>
    </a:custClr>
    <a:custClr name="Blank">
      <a:srgbClr val="FFFFFF"/>
    </a:custClr>
    <a:custClr name="Gray 1">
      <a:srgbClr val="333333"/>
    </a:custClr>
    <a:custClr name="Gray 2">
      <a:srgbClr val="666666"/>
    </a:custClr>
    <a:custClr name="Gray 3">
      <a:srgbClr val="989898"/>
    </a:custClr>
    <a:custClr name="Gray 4">
      <a:srgbClr val="B2B2B2"/>
    </a:custClr>
    <a:custClr name="Gray 5">
      <a:srgbClr val="E5E5E5"/>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KPMG Widescreen Standard Template.potx" id="{A4FA4594-2F5D-44A4-9545-5C03A0E9220D}" vid="{0FD9CF7B-56A5-49A4-923E-DCB177751EFB}"/>
    </a:ext>
  </a:extLst>
</a:theme>
</file>

<file path=ppt/theme/theme2.xml><?xml version="1.0" encoding="utf-8"?>
<a:theme xmlns:a="http://schemas.openxmlformats.org/drawingml/2006/main" name="1_KPMG Widescreen [16:9] Feb 2022">
  <a:themeElements>
    <a:clrScheme name="Custom Option">
      <a:dk1>
        <a:srgbClr val="000000"/>
      </a:dk1>
      <a:lt1>
        <a:sysClr val="window" lastClr="FFFFFF"/>
      </a:lt1>
      <a:dk2>
        <a:srgbClr val="00338D"/>
      </a:dk2>
      <a:lt2>
        <a:srgbClr val="ACEAFF"/>
      </a:lt2>
      <a:accent1>
        <a:srgbClr val="1E49E2"/>
      </a:accent1>
      <a:accent2>
        <a:srgbClr val="00338D"/>
      </a:accent2>
      <a:accent3>
        <a:srgbClr val="0C233C"/>
      </a:accent3>
      <a:accent4>
        <a:srgbClr val="00B8F5"/>
      </a:accent4>
      <a:accent5>
        <a:srgbClr val="7213EA"/>
      </a:accent5>
      <a:accent6>
        <a:srgbClr val="FD349C"/>
      </a:accent6>
      <a:hlink>
        <a:srgbClr val="1E49E2"/>
      </a:hlink>
      <a:folHlink>
        <a:srgbClr val="098E80"/>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Cobalt">
      <a:srgbClr val="1E49E2"/>
    </a:custClr>
    <a:custClr name="Pacific Blue">
      <a:srgbClr val="00B8F5"/>
    </a:custClr>
    <a:custClr name="Purple">
      <a:srgbClr val="7213EA"/>
    </a:custClr>
    <a:custClr name="Dark Blue">
      <a:srgbClr val="0C233C"/>
    </a:custClr>
    <a:custClr name="Light Blue">
      <a:srgbClr val="ACEAFF"/>
    </a:custClr>
    <a:custClr name="Pink">
      <a:srgbClr val="FD349C"/>
    </a:custClr>
    <a:custClr name="Blank">
      <a:srgbClr val="FFFFFF"/>
    </a:custClr>
    <a:custClr name="Blank">
      <a:srgbClr val="FFFFFF"/>
    </a:custClr>
    <a:custClr name="Blank">
      <a:srgbClr val="FFFFFF"/>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Blank">
      <a:srgbClr val="FFFFFF"/>
    </a:custClr>
    <a:custClr name="Blank">
      <a:srgbClr val="FFFFFF"/>
    </a:custClr>
    <a:custClr name="Gray 1">
      <a:srgbClr val="333333"/>
    </a:custClr>
    <a:custClr name="Gray 2">
      <a:srgbClr val="666666"/>
    </a:custClr>
    <a:custClr name="Gray 3">
      <a:srgbClr val="989898"/>
    </a:custClr>
    <a:custClr name="Gray 4">
      <a:srgbClr val="B2B2B2"/>
    </a:custClr>
    <a:custClr name="Gray 5">
      <a:srgbClr val="E5E5E5"/>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KPMG Widescreen Standard Template-2024-Copilot-v3.potx" id="{64302396-3C87-46E8-8E15-E383954CA4A8}" vid="{67E6821C-2FDF-44B1-8B68-FBF77AE4269B}"/>
    </a:ext>
  </a:extLst>
</a:theme>
</file>

<file path=ppt/theme/theme3.xml><?xml version="1.0" encoding="utf-8"?>
<a:theme xmlns:a="http://schemas.openxmlformats.org/drawingml/2006/main" name="2_KPMG Widescreen [16:9] Feb 2022">
  <a:themeElements>
    <a:clrScheme name="Custom Option">
      <a:dk1>
        <a:srgbClr val="000000"/>
      </a:dk1>
      <a:lt1>
        <a:sysClr val="window" lastClr="FFFFFF"/>
      </a:lt1>
      <a:dk2>
        <a:srgbClr val="00338D"/>
      </a:dk2>
      <a:lt2>
        <a:srgbClr val="ACEAFF"/>
      </a:lt2>
      <a:accent1>
        <a:srgbClr val="1E49E2"/>
      </a:accent1>
      <a:accent2>
        <a:srgbClr val="00338D"/>
      </a:accent2>
      <a:accent3>
        <a:srgbClr val="0C233C"/>
      </a:accent3>
      <a:accent4>
        <a:srgbClr val="00B8F5"/>
      </a:accent4>
      <a:accent5>
        <a:srgbClr val="7213EA"/>
      </a:accent5>
      <a:accent6>
        <a:srgbClr val="FD349C"/>
      </a:accent6>
      <a:hlink>
        <a:srgbClr val="1E49E2"/>
      </a:hlink>
      <a:folHlink>
        <a:srgbClr val="098E80"/>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Cobalt">
      <a:srgbClr val="1E49E2"/>
    </a:custClr>
    <a:custClr name="Pacific Blue">
      <a:srgbClr val="00B8F5"/>
    </a:custClr>
    <a:custClr name="Purple">
      <a:srgbClr val="7213EA"/>
    </a:custClr>
    <a:custClr name="Dark Blue">
      <a:srgbClr val="0C233C"/>
    </a:custClr>
    <a:custClr name="Light Blue">
      <a:srgbClr val="ACEAFF"/>
    </a:custClr>
    <a:custClr name="Pink">
      <a:srgbClr val="FD349C"/>
    </a:custClr>
    <a:custClr name="Blank">
      <a:srgbClr val="FFFFFF"/>
    </a:custClr>
    <a:custClr name="Blank">
      <a:srgbClr val="FFFFFF"/>
    </a:custClr>
    <a:custClr name="Blank">
      <a:srgbClr val="FFFFFF"/>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Blank">
      <a:srgbClr val="FFFFFF"/>
    </a:custClr>
    <a:custClr name="Blank">
      <a:srgbClr val="FFFFFF"/>
    </a:custClr>
    <a:custClr name="Gray 1">
      <a:srgbClr val="333333"/>
    </a:custClr>
    <a:custClr name="Gray 2">
      <a:srgbClr val="666666"/>
    </a:custClr>
    <a:custClr name="Gray 3">
      <a:srgbClr val="989898"/>
    </a:custClr>
    <a:custClr name="Gray 4">
      <a:srgbClr val="B2B2B2"/>
    </a:custClr>
    <a:custClr name="Gray 5">
      <a:srgbClr val="E5E5E5"/>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KPMG Widescreen Standard Template-2024-Copilot-v3.potx" id="{64302396-3C87-46E8-8E15-E383954CA4A8}" vid="{67E6821C-2FDF-44B1-8B68-FBF77AE426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36106</TotalTime>
  <Words>2100</Words>
  <Application>Microsoft Office PowerPoint</Application>
  <PresentationFormat>Widescreen</PresentationFormat>
  <Paragraphs>416</Paragraphs>
  <Slides>30</Slides>
  <Notes>30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Aptos</vt:lpstr>
      <vt:lpstr>Arial</vt:lpstr>
      <vt:lpstr>Calibri</vt:lpstr>
      <vt:lpstr>DINOT (Body)</vt:lpstr>
      <vt:lpstr>KPMG Bold</vt:lpstr>
      <vt:lpstr>Times New Roman</vt:lpstr>
      <vt:lpstr>KPMG Widescreen [16:9] Feb 2022</vt:lpstr>
      <vt:lpstr>1_KPMG Widescreen [16:9] Feb 2022</vt:lpstr>
      <vt:lpstr>2_KPMG Widescreen [16:9] Feb 2022</vt:lpstr>
      <vt:lpstr>How to make data driven decisions to support philanthropic investments and volunteerism</vt:lpstr>
      <vt:lpstr>Introduction</vt:lpstr>
      <vt:lpstr>Measurement Journey</vt:lpstr>
      <vt:lpstr>Objective for Session</vt:lpstr>
      <vt:lpstr>The importance of measurement</vt:lpstr>
      <vt:lpstr>Measurement Framework</vt:lpstr>
      <vt:lpstr>Sample: Measurement Framework</vt:lpstr>
      <vt:lpstr>Examples of metrics</vt:lpstr>
      <vt:lpstr>Data based decision making</vt:lpstr>
      <vt:lpstr>Data based decision making</vt:lpstr>
      <vt:lpstr>Our World’s Expanding Data Ecosystem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data driven decisions to support philanthropic investments and volunteerism</dc:title>
  <dc:creator>Gibbs, Jennifer E</dc:creator>
  <cp:lastModifiedBy>Nick Minar</cp:lastModifiedBy>
  <cp:revision>67</cp:revision>
  <dcterms:created xsi:type="dcterms:W3CDTF">2024-03-22T20:31:39Z</dcterms:created>
  <dcterms:modified xsi:type="dcterms:W3CDTF">2024-06-14T21:54:40Z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1.10.0.5209</vt:lpwstr>
  </property>
</Properties>
</file>